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57"/>
  </p:notesMasterIdLst>
  <p:handoutMasterIdLst>
    <p:handoutMasterId r:id="rId58"/>
  </p:handoutMasterIdLst>
  <p:sldIdLst>
    <p:sldId id="256" r:id="rId2"/>
    <p:sldId id="370" r:id="rId3"/>
    <p:sldId id="369" r:id="rId4"/>
    <p:sldId id="446" r:id="rId5"/>
    <p:sldId id="559" r:id="rId6"/>
    <p:sldId id="558" r:id="rId7"/>
    <p:sldId id="557" r:id="rId8"/>
    <p:sldId id="297" r:id="rId9"/>
    <p:sldId id="299" r:id="rId10"/>
    <p:sldId id="414" r:id="rId11"/>
    <p:sldId id="391" r:id="rId12"/>
    <p:sldId id="387" r:id="rId13"/>
    <p:sldId id="388" r:id="rId14"/>
    <p:sldId id="400" r:id="rId15"/>
    <p:sldId id="417" r:id="rId16"/>
    <p:sldId id="419" r:id="rId17"/>
    <p:sldId id="425" r:id="rId18"/>
    <p:sldId id="418" r:id="rId19"/>
    <p:sldId id="420" r:id="rId20"/>
    <p:sldId id="421" r:id="rId21"/>
    <p:sldId id="422" r:id="rId22"/>
    <p:sldId id="426" r:id="rId23"/>
    <p:sldId id="427" r:id="rId24"/>
    <p:sldId id="424" r:id="rId25"/>
    <p:sldId id="428" r:id="rId26"/>
    <p:sldId id="429" r:id="rId27"/>
    <p:sldId id="432" r:id="rId28"/>
    <p:sldId id="433" r:id="rId29"/>
    <p:sldId id="434" r:id="rId30"/>
    <p:sldId id="430" r:id="rId31"/>
    <p:sldId id="439" r:id="rId32"/>
    <p:sldId id="436" r:id="rId33"/>
    <p:sldId id="435" r:id="rId34"/>
    <p:sldId id="437" r:id="rId35"/>
    <p:sldId id="440" r:id="rId36"/>
    <p:sldId id="441" r:id="rId37"/>
    <p:sldId id="553" r:id="rId38"/>
    <p:sldId id="552" r:id="rId39"/>
    <p:sldId id="554" r:id="rId40"/>
    <p:sldId id="555" r:id="rId41"/>
    <p:sldId id="438" r:id="rId42"/>
    <p:sldId id="543" r:id="rId43"/>
    <p:sldId id="544" r:id="rId44"/>
    <p:sldId id="545" r:id="rId45"/>
    <p:sldId id="546" r:id="rId46"/>
    <p:sldId id="548" r:id="rId47"/>
    <p:sldId id="549" r:id="rId48"/>
    <p:sldId id="550" r:id="rId49"/>
    <p:sldId id="551" r:id="rId50"/>
    <p:sldId id="447" r:id="rId51"/>
    <p:sldId id="443" r:id="rId52"/>
    <p:sldId id="445" r:id="rId53"/>
    <p:sldId id="444" r:id="rId54"/>
    <p:sldId id="412" r:id="rId55"/>
    <p:sldId id="560" r:id="rId56"/>
  </p:sldIdLst>
  <p:sldSz cx="9144000" cy="6858000" type="screen4x3"/>
  <p:notesSz cx="6858000" cy="9144000"/>
  <p:embeddedFontLst>
    <p:embeddedFont>
      <p:font typeface="Ricty Diminished" panose="020B0600070205080204" charset="-128"/>
      <p:regular r:id="rId59"/>
      <p:bold r:id="rId60"/>
      <p:italic r:id="rId61"/>
      <p:boldItalic r:id="rId62"/>
    </p:embeddedFont>
    <p:embeddedFont>
      <p:font typeface="メイリオ" panose="020B0604030504040204" pitchFamily="50" charset="-128"/>
      <p:regular r:id="rId63"/>
      <p:bold r:id="rId64"/>
      <p:italic r:id="rId65"/>
      <p:boldItalic r:id="rId66"/>
    </p:embeddedFont>
    <p:embeddedFont>
      <p:font typeface="游ゴシック" panose="020B0400000000000000" pitchFamily="50" charset="-128"/>
      <p:regular r:id="rId67"/>
      <p:bold r:id="rId68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009900"/>
    <a:srgbClr val="CCECFF"/>
    <a:srgbClr val="FFCCCC"/>
    <a:srgbClr val="FFFFF3"/>
    <a:srgbClr val="FFFE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843" autoAdjust="0"/>
    <p:restoredTop sz="91335" autoAdjust="0"/>
  </p:normalViewPr>
  <p:slideViewPr>
    <p:cSldViewPr snapToGrid="0">
      <p:cViewPr varScale="1">
        <p:scale>
          <a:sx n="97" d="100"/>
          <a:sy n="97" d="100"/>
        </p:scale>
        <p:origin x="1680" y="9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4194"/>
    </p:cViewPr>
  </p:sorterViewPr>
  <p:notesViewPr>
    <p:cSldViewPr snapToGrid="0">
      <p:cViewPr varScale="1">
        <p:scale>
          <a:sx n="87" d="100"/>
          <a:sy n="87" d="100"/>
        </p:scale>
        <p:origin x="2784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5.fntdata"/><Relationship Id="rId68" Type="http://schemas.openxmlformats.org/officeDocument/2006/relationships/font" Target="fonts/font10.fntdata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handoutMaster" Target="handoutMasters/handoutMaster1.xml"/><Relationship Id="rId66" Type="http://schemas.openxmlformats.org/officeDocument/2006/relationships/font" Target="fonts/font8.fntdata"/><Relationship Id="rId5" Type="http://schemas.openxmlformats.org/officeDocument/2006/relationships/slide" Target="slides/slide4.xml"/><Relationship Id="rId61" Type="http://schemas.openxmlformats.org/officeDocument/2006/relationships/font" Target="fonts/font3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6.fntdata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.fntdata"/><Relationship Id="rId67" Type="http://schemas.openxmlformats.org/officeDocument/2006/relationships/font" Target="fonts/font9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4.fntdata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2.fntdata"/><Relationship Id="rId65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4CD780-F252-459C-A8CC-780F01C686CC}" type="datetimeFigureOut">
              <a:rPr kumimoji="1" lang="ja-JP" altLang="en-US" smtClean="0"/>
              <a:t>2023/12/9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EA0C0B-3EAB-48F1-B482-925EC3BBF24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021790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707E0C-DD18-4287-8984-7EBAE9020F87}" type="datetimeFigureOut">
              <a:rPr kumimoji="1" lang="ja-JP" altLang="en-US" smtClean="0"/>
              <a:t>2023/12/9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09781B-242D-4086-885E-EA5D384578E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87781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09781B-242D-4086-885E-EA5D384578EA}" type="slidenum">
              <a:rPr kumimoji="1" lang="ja-JP" altLang="en-US" smtClean="0"/>
              <a:t>36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567680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09781B-242D-4086-885E-EA5D384578EA}" type="slidenum">
              <a:rPr kumimoji="1" lang="ja-JP" altLang="en-US" smtClean="0"/>
              <a:t>38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466055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380164"/>
            <a:ext cx="7772400" cy="1536503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 dirty="0"/>
              <a:t>マスター タイトル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4581524"/>
            <a:ext cx="6858000" cy="67627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 dirty="0"/>
              <a:t>マスター サブタイトルの書式設定</a:t>
            </a:r>
            <a:endParaRPr lang="en-US" dirty="0"/>
          </a:p>
        </p:txBody>
      </p:sp>
      <p:sp>
        <p:nvSpPr>
          <p:cNvPr id="7" name="長方形 7"/>
          <p:cNvSpPr/>
          <p:nvPr userDrawn="1"/>
        </p:nvSpPr>
        <p:spPr>
          <a:xfrm>
            <a:off x="0" y="-1"/>
            <a:ext cx="9144000" cy="14478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800"/>
              <a:t>
            </a:t>
            </a:r>
          </a:p>
        </p:txBody>
      </p:sp>
      <p:pic>
        <p:nvPicPr>
          <p:cNvPr id="11" name="画像 10"/>
          <p:cNvPicPr>
            <a:picLocks noChangeAspect="1"/>
          </p:cNvPicPr>
          <p:nvPr userDrawn="1"/>
        </p:nvPicPr>
        <p:blipFill rotWithShape="1"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8650" y="0"/>
            <a:ext cx="1343025" cy="2017486"/>
          </a:xfrm>
          <a:prstGeom prst="rect">
            <a:avLst/>
          </a:prstGeom>
        </p:spPr>
      </p:pic>
      <p:sp>
        <p:nvSpPr>
          <p:cNvPr id="16" name="長方形 7"/>
          <p:cNvSpPr/>
          <p:nvPr userDrawn="1"/>
        </p:nvSpPr>
        <p:spPr>
          <a:xfrm>
            <a:off x="0" y="5410199"/>
            <a:ext cx="9144000" cy="14478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800"/>
              <a:t>
            </a:t>
            </a:r>
          </a:p>
        </p:txBody>
      </p:sp>
    </p:spTree>
    <p:extLst>
      <p:ext uri="{BB962C8B-B14F-4D97-AF65-F5344CB8AC3E}">
        <p14:creationId xmlns:p14="http://schemas.microsoft.com/office/powerpoint/2010/main" val="19577889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380164"/>
            <a:ext cx="7772400" cy="1536503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 dirty="0"/>
              <a:t>マスター タイトル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4581524"/>
            <a:ext cx="6858000" cy="67627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 dirty="0"/>
              <a:t>マスター サブタイトルの書式設定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35208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534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55F6C14D-EA41-4345-9FBD-80272997C6CD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7" name="直線コネクタ 6"/>
          <p:cNvCxnSpPr/>
          <p:nvPr userDrawn="1"/>
        </p:nvCxnSpPr>
        <p:spPr>
          <a:xfrm rot="10800000">
            <a:off x="628650" y="1296553"/>
            <a:ext cx="7886700" cy="0"/>
          </a:xfrm>
          <a:prstGeom prst="line">
            <a:avLst/>
          </a:prstGeom>
          <a:ln w="25400" cap="flat" cmpd="sng">
            <a:solidFill>
              <a:schemeClr val="tx1"/>
            </a:solidFill>
            <a:prstDash val="solid"/>
            <a:miter lim="800000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89953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31550"/>
            <a:ext cx="7886700" cy="782717"/>
          </a:xfrm>
        </p:spPr>
        <p:txBody>
          <a:bodyPr/>
          <a:lstStyle/>
          <a:p>
            <a:r>
              <a:rPr lang="ja-JP" altLang="en-US" dirty="0"/>
              <a:t>マスター タイトルの書式設定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534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55F6C14D-EA41-4345-9FBD-80272997C6CD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7" name="直線コネクタ 6"/>
          <p:cNvCxnSpPr/>
          <p:nvPr userDrawn="1"/>
        </p:nvCxnSpPr>
        <p:spPr>
          <a:xfrm rot="10800000">
            <a:off x="628650" y="1114268"/>
            <a:ext cx="7886700" cy="0"/>
          </a:xfrm>
          <a:prstGeom prst="line">
            <a:avLst/>
          </a:prstGeom>
          <a:ln w="25400" cap="flat" cmpd="sng">
            <a:solidFill>
              <a:schemeClr val="tx1"/>
            </a:solidFill>
            <a:prstDash val="solid"/>
            <a:miter lim="800000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6581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534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55F6C14D-EA41-4345-9FBD-80272997C6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139757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084760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長方形 7"/>
          <p:cNvSpPr/>
          <p:nvPr userDrawn="1"/>
        </p:nvSpPr>
        <p:spPr>
          <a:xfrm>
            <a:off x="0" y="-1"/>
            <a:ext cx="9144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800"/>
              <a:t>
            </a:t>
            </a: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28650" y="3037640"/>
            <a:ext cx="7886700" cy="78271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ja-JP" altLang="en-US" dirty="0"/>
              <a:t>マスター 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42250522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434339"/>
            <a:ext cx="7886700" cy="7827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 dirty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442020"/>
            <a:ext cx="7886700" cy="50905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dirty="0"/>
              <a:t>マスター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98290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9" r:id="rId2"/>
    <p:sldLayoutId id="2147483662" r:id="rId3"/>
    <p:sldLayoutId id="2147483670" r:id="rId4"/>
    <p:sldLayoutId id="2147483666" r:id="rId5"/>
    <p:sldLayoutId id="2147483667" r:id="rId6"/>
    <p:sldLayoutId id="2147483668" r:id="rId7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accent1"/>
          </a:solidFill>
          <a:latin typeface="+mj-ea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l"/>
        <a:defRPr kumimoji="1" sz="28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l"/>
        <a:defRPr kumimoji="1" sz="24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l"/>
        <a:defRPr kumimoji="1" sz="20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l"/>
        <a:defRPr kumimoji="1" sz="18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l"/>
        <a:defRPr kumimoji="1" sz="18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6" Type="http://schemas.microsoft.com/office/2007/relationships/hdphoto" Target="../media/hdphoto2.wdp"/><Relationship Id="rId5" Type="http://schemas.openxmlformats.org/officeDocument/2006/relationships/image" Target="../media/image6.png"/><Relationship Id="rId4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hyperlink" Target="https://kano.ac/lena.bmp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685800" y="1930400"/>
            <a:ext cx="7772400" cy="2098136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ja-JP" altLang="en-US" sz="4800" b="1" dirty="0"/>
              <a:t>画像情報処理特論</a:t>
            </a:r>
            <a:br>
              <a:rPr kumimoji="1" lang="en-US" altLang="ja-JP" sz="4400" dirty="0"/>
            </a:br>
            <a:r>
              <a:rPr lang="ja-JP" altLang="en-US" sz="2200" dirty="0"/>
              <a:t>第</a:t>
            </a:r>
            <a:r>
              <a:rPr lang="en-US" altLang="ja-JP" sz="2200" dirty="0"/>
              <a:t>3</a:t>
            </a:r>
            <a:r>
              <a:rPr lang="ja-JP" altLang="en-US" sz="2200" dirty="0"/>
              <a:t>回  二値化処理、画像の配列化</a:t>
            </a:r>
            <a:endParaRPr kumimoji="1" lang="ja-JP" altLang="en-US" sz="2400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143000" y="4705348"/>
            <a:ext cx="6858000" cy="958851"/>
          </a:xfrm>
        </p:spPr>
        <p:txBody>
          <a:bodyPr>
            <a:normAutofit/>
          </a:bodyPr>
          <a:lstStyle/>
          <a:p>
            <a:r>
              <a:rPr kumimoji="1" lang="ja-JP" altLang="en-US" dirty="0"/>
              <a:t>東京工科大学　助教</a:t>
            </a:r>
            <a:endParaRPr kumimoji="1" lang="en-US" altLang="ja-JP" dirty="0"/>
          </a:p>
          <a:p>
            <a:r>
              <a:rPr kumimoji="1" lang="ja-JP" altLang="en-US" dirty="0"/>
              <a:t>加納 徹</a:t>
            </a:r>
          </a:p>
        </p:txBody>
      </p:sp>
      <p:sp>
        <p:nvSpPr>
          <p:cNvPr id="5" name="サブタイトル 2"/>
          <p:cNvSpPr txBox="1">
            <a:spLocks/>
          </p:cNvSpPr>
          <p:nvPr/>
        </p:nvSpPr>
        <p:spPr>
          <a:xfrm>
            <a:off x="6862313" y="194430"/>
            <a:ext cx="2152291" cy="421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None/>
              <a:defRPr kumimoji="1"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None/>
              <a:defRPr kumimoji="1"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None/>
              <a:defRPr kumimoji="1"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None/>
              <a:defRPr kumimoji="1"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None/>
              <a:defRPr kumimoji="1"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000" dirty="0"/>
              <a:t>2018/04/26</a:t>
            </a:r>
            <a:endParaRPr lang="ja-JP" altLang="en-US" sz="2000" dirty="0"/>
          </a:p>
        </p:txBody>
      </p:sp>
    </p:spTree>
    <p:extLst>
      <p:ext uri="{BB962C8B-B14F-4D97-AF65-F5344CB8AC3E}">
        <p14:creationId xmlns:p14="http://schemas.microsoft.com/office/powerpoint/2010/main" val="6159955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>
            <a:extLst>
              <a:ext uri="{FF2B5EF4-FFF2-40B4-BE49-F238E27FC236}">
                <a16:creationId xmlns:a16="http://schemas.microsoft.com/office/drawing/2014/main" id="{39B969BB-A01C-4B58-A286-FC95E116B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二値化 </a:t>
            </a:r>
            <a:r>
              <a:rPr lang="en-US" altLang="ja-JP" dirty="0"/>
              <a:t>(Binarization)</a:t>
            </a:r>
            <a:endParaRPr kumimoji="1" lang="ja-JP" altLang="en-US" dirty="0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AA6AFE50-1310-4BBA-AC5C-18FB82E30C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99404"/>
            <a:ext cx="7886700" cy="4833201"/>
          </a:xfrm>
        </p:spPr>
        <p:txBody>
          <a:bodyPr/>
          <a:lstStyle/>
          <a:p>
            <a:pPr marL="0" indent="0" algn="ctr">
              <a:buNone/>
            </a:pPr>
            <a:r>
              <a:rPr lang="ja-JP" altLang="en-US" dirty="0"/>
              <a:t>画像を白と黒の</a:t>
            </a:r>
            <a:r>
              <a:rPr lang="en-US" altLang="ja-JP" dirty="0"/>
              <a:t>2</a:t>
            </a:r>
            <a:r>
              <a:rPr lang="ja-JP" altLang="en-US" dirty="0"/>
              <a:t>階調で表現</a:t>
            </a:r>
            <a:endParaRPr lang="en-US" altLang="ja-JP" dirty="0"/>
          </a:p>
          <a:p>
            <a:pPr marL="0" indent="0" algn="ctr">
              <a:buNone/>
            </a:pPr>
            <a:r>
              <a:rPr lang="ja-JP" altLang="en-US" sz="2400" dirty="0"/>
              <a:t>（グレースケール・・・画像を</a:t>
            </a:r>
            <a:r>
              <a:rPr lang="en-US" altLang="ja-JP" sz="2400" dirty="0"/>
              <a:t>256</a:t>
            </a:r>
            <a:r>
              <a:rPr lang="ja-JP" altLang="en-US" sz="2400" dirty="0"/>
              <a:t>階調で表現）</a:t>
            </a:r>
            <a:endParaRPr lang="en-US" altLang="ja-JP" sz="2400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F55C194B-BFAE-423A-AA29-F3AC4B383B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017" y="3291697"/>
            <a:ext cx="2394305" cy="2394305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C5FF6539-EE39-45D5-A2A7-6258BFC783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3857" y="3291696"/>
            <a:ext cx="2394305" cy="2394305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62EEE289-B2C5-4EF3-9676-0072C037ED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9697" y="3291696"/>
            <a:ext cx="2394305" cy="2394305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D8A2E84C-7F74-446C-A3F2-3E633C55A58C}"/>
              </a:ext>
            </a:extLst>
          </p:cNvPr>
          <p:cNvSpPr txBox="1"/>
          <p:nvPr/>
        </p:nvSpPr>
        <p:spPr>
          <a:xfrm>
            <a:off x="1326587" y="579901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元画像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6033F674-48F4-4B19-9800-8DA1AFF524D4}"/>
              </a:ext>
            </a:extLst>
          </p:cNvPr>
          <p:cNvSpPr txBox="1"/>
          <p:nvPr/>
        </p:nvSpPr>
        <p:spPr>
          <a:xfrm>
            <a:off x="3585346" y="5799018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グレースケール化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67FCC378-64EE-470A-9D00-9D53CA8999C9}"/>
              </a:ext>
            </a:extLst>
          </p:cNvPr>
          <p:cNvSpPr txBox="1"/>
          <p:nvPr/>
        </p:nvSpPr>
        <p:spPr>
          <a:xfrm>
            <a:off x="6998267" y="579901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二値化</a:t>
            </a:r>
          </a:p>
        </p:txBody>
      </p:sp>
    </p:spTree>
    <p:extLst>
      <p:ext uri="{BB962C8B-B14F-4D97-AF65-F5344CB8AC3E}">
        <p14:creationId xmlns:p14="http://schemas.microsoft.com/office/powerpoint/2010/main" val="27875177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3"/>
          <p:cNvSpPr txBox="1">
            <a:spLocks/>
          </p:cNvSpPr>
          <p:nvPr/>
        </p:nvSpPr>
        <p:spPr>
          <a:xfrm>
            <a:off x="420914" y="3037640"/>
            <a:ext cx="8302172" cy="100096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6000" kern="1200">
                <a:solidFill>
                  <a:schemeClr val="accent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ja-JP" altLang="en-US" sz="4400" b="1" dirty="0"/>
              <a:t>  グレースケール化（復習）</a:t>
            </a:r>
          </a:p>
        </p:txBody>
      </p:sp>
    </p:spTree>
    <p:extLst>
      <p:ext uri="{BB962C8B-B14F-4D97-AF65-F5344CB8AC3E}">
        <p14:creationId xmlns:p14="http://schemas.microsoft.com/office/powerpoint/2010/main" val="30833106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図 10">
            <a:extLst>
              <a:ext uri="{FF2B5EF4-FFF2-40B4-BE49-F238E27FC236}">
                <a16:creationId xmlns:a16="http://schemas.microsoft.com/office/drawing/2014/main" id="{4F1E2F2A-D830-488C-9AEA-EFE9C4CF97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9999" y="1952775"/>
            <a:ext cx="5743999" cy="4296066"/>
          </a:xfrm>
          <a:prstGeom prst="rect">
            <a:avLst/>
          </a:prstGeom>
        </p:spPr>
      </p:pic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グレースケール化</a:t>
            </a:r>
          </a:p>
        </p:txBody>
      </p:sp>
      <p:sp>
        <p:nvSpPr>
          <p:cNvPr id="6" name="コンテンツ プレースホルダー 2"/>
          <p:cNvSpPr txBox="1">
            <a:spLocks/>
          </p:cNvSpPr>
          <p:nvPr/>
        </p:nvSpPr>
        <p:spPr>
          <a:xfrm>
            <a:off x="628650" y="1359824"/>
            <a:ext cx="7886700" cy="5929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l"/>
              <a:defRPr kumimoji="1"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l"/>
              <a:defRPr kumimoji="1"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l"/>
              <a:defRPr kumimoji="1"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l"/>
              <a:defRPr kumimoji="1"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l"/>
              <a:defRPr kumimoji="1"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ja-JP" sz="1800" dirty="0">
                <a:latin typeface="+mn-ea"/>
              </a:rPr>
              <a:t>1.</a:t>
            </a:r>
            <a:r>
              <a:rPr lang="ja-JP" altLang="en-US" sz="1800" dirty="0">
                <a:latin typeface="+mn-ea"/>
              </a:rPr>
              <a:t> 以下のようにボタンを配置</a:t>
            </a:r>
          </a:p>
        </p:txBody>
      </p:sp>
      <p:sp>
        <p:nvSpPr>
          <p:cNvPr id="7" name="正方形/長方形 6"/>
          <p:cNvSpPr/>
          <p:nvPr/>
        </p:nvSpPr>
        <p:spPr>
          <a:xfrm>
            <a:off x="5953374" y="2869996"/>
            <a:ext cx="1349126" cy="330404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  <a:effectLst>
            <a:glow rad="38100">
              <a:srgbClr val="FF0000">
                <a:alpha val="1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角丸四角形 7"/>
          <p:cNvSpPr/>
          <p:nvPr/>
        </p:nvSpPr>
        <p:spPr>
          <a:xfrm>
            <a:off x="5402933" y="4007624"/>
            <a:ext cx="2899692" cy="720000"/>
          </a:xfrm>
          <a:prstGeom prst="roundRect">
            <a:avLst/>
          </a:prstGeom>
          <a:gradFill flip="none" rotWithShape="1">
            <a:gsLst>
              <a:gs pos="0">
                <a:srgbClr val="BC0000"/>
              </a:gs>
              <a:gs pos="50000">
                <a:srgbClr val="E60000"/>
              </a:gs>
              <a:gs pos="100000">
                <a:srgbClr val="FF1919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perspectiveFront" fov="0">
              <a:rot lat="0" lon="0" rev="0"/>
            </a:camera>
            <a:lightRig rig="soft" dir="t">
              <a:rot lat="0" lon="0" rev="0"/>
            </a:lightRig>
          </a:scene3d>
          <a:sp3d prstMaterial="powder">
            <a:bevelT w="38100" h="31750" prst="softRound"/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lIns="0" tIns="72000" rIns="0" bIns="0" rtlCol="0" anchor="ctr" anchorCtr="0">
            <a:noAutofit/>
          </a:bodyPr>
          <a:lstStyle/>
          <a:p>
            <a:pPr algn="ctr"/>
            <a:r>
              <a:rPr lang="en-US" altLang="ja-JP" b="1" dirty="0">
                <a:solidFill>
                  <a:prstClr val="white"/>
                </a:solidFill>
                <a:latin typeface="+mn-ea"/>
              </a:rPr>
              <a:t>GUI : </a:t>
            </a:r>
            <a:r>
              <a:rPr lang="en-US" altLang="ja-JP" b="1" dirty="0" err="1">
                <a:solidFill>
                  <a:prstClr val="white"/>
                </a:solidFill>
                <a:latin typeface="+mn-ea"/>
              </a:rPr>
              <a:t>JButton</a:t>
            </a:r>
            <a:endParaRPr lang="en-US" altLang="ja-JP" b="1" dirty="0">
              <a:solidFill>
                <a:prstClr val="white"/>
              </a:solidFill>
              <a:latin typeface="+mn-ea"/>
            </a:endParaRPr>
          </a:p>
          <a:p>
            <a:pPr algn="ctr"/>
            <a:r>
              <a:rPr lang="ja-JP" altLang="en-US" b="1" dirty="0">
                <a:solidFill>
                  <a:prstClr val="white"/>
                </a:solidFill>
                <a:latin typeface="+mn-ea"/>
              </a:rPr>
              <a:t>変数名 </a:t>
            </a:r>
            <a:r>
              <a:rPr lang="en-US" altLang="ja-JP" b="1" dirty="0">
                <a:solidFill>
                  <a:prstClr val="white"/>
                </a:solidFill>
                <a:latin typeface="+mn-ea"/>
              </a:rPr>
              <a:t>: </a:t>
            </a:r>
            <a:r>
              <a:rPr lang="en-US" altLang="ja-JP" b="1" dirty="0" err="1">
                <a:solidFill>
                  <a:prstClr val="white"/>
                </a:solidFill>
                <a:latin typeface="+mn-ea"/>
              </a:rPr>
              <a:t>btnGrayScale</a:t>
            </a:r>
            <a:endParaRPr lang="ja-JP" altLang="en-US" b="1" dirty="0">
              <a:solidFill>
                <a:prstClr val="white"/>
              </a:solidFill>
              <a:latin typeface="+mn-ea"/>
            </a:endParaRPr>
          </a:p>
        </p:txBody>
      </p:sp>
      <p:cxnSp>
        <p:nvCxnSpPr>
          <p:cNvPr id="9" name="直線コネクタ 8"/>
          <p:cNvCxnSpPr>
            <a:cxnSpLocks/>
            <a:stCxn id="8" idx="0"/>
            <a:endCxn id="7" idx="2"/>
          </p:cNvCxnSpPr>
          <p:nvPr/>
        </p:nvCxnSpPr>
        <p:spPr>
          <a:xfrm flipH="1" flipV="1">
            <a:off x="6627937" y="3200400"/>
            <a:ext cx="224842" cy="807224"/>
          </a:xfrm>
          <a:prstGeom prst="line">
            <a:avLst/>
          </a:prstGeom>
          <a:ln w="19050">
            <a:solidFill>
              <a:srgbClr val="FF0000"/>
            </a:solidFill>
          </a:ln>
          <a:effectLst>
            <a:glow rad="38100">
              <a:srgbClr val="FF0000">
                <a:alpha val="1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6C14D-EA41-4345-9FBD-80272997C6CD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504547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グレースケール化</a:t>
            </a:r>
            <a:endParaRPr kumimoji="1" lang="ja-JP" altLang="en-US" dirty="0"/>
          </a:p>
        </p:txBody>
      </p:sp>
      <p:sp>
        <p:nvSpPr>
          <p:cNvPr id="4" name="角丸四角形 3"/>
          <p:cNvSpPr/>
          <p:nvPr/>
        </p:nvSpPr>
        <p:spPr>
          <a:xfrm>
            <a:off x="564190" y="1735122"/>
            <a:ext cx="8015620" cy="4898592"/>
          </a:xfrm>
          <a:prstGeom prst="roundRect">
            <a:avLst>
              <a:gd name="adj" fmla="val 2494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ja-JP" sz="1200" dirty="0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private</a:t>
            </a:r>
            <a:r>
              <a:rPr lang="en-US" altLang="ja-JP" sz="12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lang="en-US" altLang="ja-JP" sz="1200" dirty="0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void</a:t>
            </a:r>
            <a:r>
              <a:rPr lang="en-US" altLang="ja-JP" sz="12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lang="en-US" altLang="ja-JP" sz="1200" b="1" dirty="0" err="1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btnGrayScaleActionPerformed</a:t>
            </a:r>
            <a:r>
              <a:rPr lang="en-US" altLang="ja-JP" sz="12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(</a:t>
            </a:r>
            <a:r>
              <a:rPr lang="en-US" altLang="ja-JP" sz="1200" dirty="0" err="1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java.awt.event.MouseEvent</a:t>
            </a:r>
            <a:r>
              <a:rPr lang="en-US" altLang="ja-JP" sz="12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lang="en-US" altLang="ja-JP" sz="1200" dirty="0" err="1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evt</a:t>
            </a:r>
            <a:r>
              <a:rPr lang="en-US" altLang="ja-JP" sz="12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) {</a:t>
            </a:r>
          </a:p>
          <a:p>
            <a:pPr lvl="1">
              <a:lnSpc>
                <a:spcPct val="150000"/>
              </a:lnSpc>
            </a:pPr>
            <a:r>
              <a:rPr lang="en-US" altLang="ja-JP" sz="1200" dirty="0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if</a:t>
            </a:r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(</a:t>
            </a:r>
            <a:r>
              <a:rPr lang="en-US" altLang="ja-JP" sz="1200" dirty="0" err="1">
                <a:solidFill>
                  <a:srgbClr val="0099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bufImage</a:t>
            </a:r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== </a:t>
            </a:r>
            <a:r>
              <a:rPr lang="en-US" altLang="ja-JP" sz="1200" dirty="0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null</a:t>
            </a:r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) </a:t>
            </a:r>
            <a:r>
              <a:rPr lang="en-US" altLang="ja-JP" sz="1200" dirty="0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return</a:t>
            </a:r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; </a:t>
            </a:r>
            <a:r>
              <a:rPr lang="ja-JP" altLang="en-US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 </a:t>
            </a:r>
            <a:r>
              <a:rPr lang="en-US" altLang="ja-JP" sz="1200" dirty="0">
                <a:solidFill>
                  <a:srgbClr val="969696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// </a:t>
            </a:r>
            <a:r>
              <a:rPr lang="ja-JP" altLang="en-US" sz="1200" dirty="0">
                <a:solidFill>
                  <a:srgbClr val="969696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画像パネルが空の場合、終了</a:t>
            </a:r>
          </a:p>
          <a:p>
            <a:pPr lvl="1">
              <a:lnSpc>
                <a:spcPct val="150000"/>
              </a:lnSpc>
            </a:pPr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Color c;</a:t>
            </a:r>
          </a:p>
          <a:p>
            <a:pPr lvl="1">
              <a:lnSpc>
                <a:spcPct val="150000"/>
              </a:lnSpc>
            </a:pPr>
            <a:r>
              <a:rPr lang="en-US" altLang="ja-JP" sz="1200" dirty="0" err="1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int</a:t>
            </a:r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red, green, blue, gray;</a:t>
            </a:r>
          </a:p>
          <a:p>
            <a:pPr lvl="1">
              <a:lnSpc>
                <a:spcPct val="150000"/>
              </a:lnSpc>
            </a:pPr>
            <a:r>
              <a:rPr lang="en-US" altLang="ja-JP" sz="1200" dirty="0">
                <a:solidFill>
                  <a:srgbClr val="969696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// </a:t>
            </a:r>
            <a:r>
              <a:rPr lang="ja-JP" altLang="en-US" sz="1200" dirty="0">
                <a:solidFill>
                  <a:srgbClr val="969696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全てのピクセルに対して処理</a:t>
            </a:r>
          </a:p>
          <a:p>
            <a:pPr lvl="1">
              <a:lnSpc>
                <a:spcPct val="150000"/>
              </a:lnSpc>
            </a:pPr>
            <a:r>
              <a:rPr lang="en-US" altLang="ja-JP" sz="1200" dirty="0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for</a:t>
            </a:r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(</a:t>
            </a:r>
            <a:r>
              <a:rPr lang="en-US" altLang="ja-JP" sz="1200" dirty="0" err="1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int</a:t>
            </a:r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y = 0; y &lt; </a:t>
            </a:r>
            <a:r>
              <a:rPr lang="en-US" altLang="ja-JP" sz="1200" dirty="0" err="1">
                <a:solidFill>
                  <a:srgbClr val="0099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bufImage</a:t>
            </a:r>
            <a:r>
              <a:rPr lang="en-US" altLang="ja-JP" sz="1200" dirty="0" err="1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.getHeight</a:t>
            </a:r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(); y++) {</a:t>
            </a:r>
          </a:p>
          <a:p>
            <a:pPr lvl="1">
              <a:lnSpc>
                <a:spcPct val="150000"/>
              </a:lnSpc>
            </a:pPr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	</a:t>
            </a:r>
            <a:r>
              <a:rPr lang="en-US" altLang="ja-JP" sz="1200" dirty="0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for</a:t>
            </a:r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(</a:t>
            </a:r>
            <a:r>
              <a:rPr lang="en-US" altLang="ja-JP" sz="1200" dirty="0" err="1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int</a:t>
            </a:r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x = 0; x &lt; </a:t>
            </a:r>
            <a:r>
              <a:rPr lang="en-US" altLang="ja-JP" sz="1200" dirty="0" err="1">
                <a:solidFill>
                  <a:srgbClr val="0099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bufImage</a:t>
            </a:r>
            <a:r>
              <a:rPr lang="en-US" altLang="ja-JP" sz="1200" dirty="0" err="1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.getWidth</a:t>
            </a:r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(); x++) {</a:t>
            </a:r>
          </a:p>
          <a:p>
            <a:pPr lvl="1">
              <a:lnSpc>
                <a:spcPct val="150000"/>
              </a:lnSpc>
            </a:pPr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		c = </a:t>
            </a:r>
            <a:r>
              <a:rPr lang="en-US" altLang="ja-JP" sz="1200" dirty="0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new</a:t>
            </a:r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Color(</a:t>
            </a:r>
            <a:r>
              <a:rPr lang="en-US" altLang="ja-JP" sz="1200" dirty="0" err="1">
                <a:solidFill>
                  <a:srgbClr val="0099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bufImage</a:t>
            </a:r>
            <a:r>
              <a:rPr lang="en-US" altLang="ja-JP" sz="1200" dirty="0" err="1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.getRGB</a:t>
            </a:r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(x, y));</a:t>
            </a:r>
          </a:p>
          <a:p>
            <a:pPr lvl="1">
              <a:lnSpc>
                <a:spcPct val="150000"/>
              </a:lnSpc>
            </a:pPr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		red = </a:t>
            </a:r>
            <a:r>
              <a:rPr lang="en-US" altLang="ja-JP" sz="1200" dirty="0" err="1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c.getRed</a:t>
            </a:r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();</a:t>
            </a:r>
          </a:p>
          <a:p>
            <a:pPr lvl="1">
              <a:lnSpc>
                <a:spcPct val="150000"/>
              </a:lnSpc>
            </a:pPr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		green = </a:t>
            </a:r>
            <a:r>
              <a:rPr lang="en-US" altLang="ja-JP" sz="1200" dirty="0" err="1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c.getGreen</a:t>
            </a:r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();</a:t>
            </a:r>
          </a:p>
          <a:p>
            <a:pPr lvl="1">
              <a:lnSpc>
                <a:spcPct val="150000"/>
              </a:lnSpc>
            </a:pPr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		blue = </a:t>
            </a:r>
            <a:r>
              <a:rPr lang="en-US" altLang="ja-JP" sz="1200" dirty="0" err="1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c.getBlue</a:t>
            </a:r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();</a:t>
            </a:r>
          </a:p>
          <a:p>
            <a:pPr lvl="1">
              <a:lnSpc>
                <a:spcPct val="150000"/>
              </a:lnSpc>
            </a:pPr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		gray = (red + green + blue) / 3;  </a:t>
            </a:r>
            <a:r>
              <a:rPr lang="ja-JP" altLang="en-US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lang="en-US" altLang="ja-JP" sz="1200" dirty="0">
                <a:solidFill>
                  <a:srgbClr val="969696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// </a:t>
            </a:r>
            <a:r>
              <a:rPr lang="ja-JP" altLang="en-US" sz="1200" dirty="0">
                <a:solidFill>
                  <a:srgbClr val="969696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単純平均法</a:t>
            </a:r>
            <a:endParaRPr lang="en-US" altLang="ja-JP" sz="1200" dirty="0">
              <a:solidFill>
                <a:srgbClr val="969696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lvl="1">
              <a:lnSpc>
                <a:spcPct val="150000"/>
              </a:lnSpc>
            </a:pPr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		</a:t>
            </a:r>
            <a:r>
              <a:rPr lang="en-US" altLang="ja-JP" sz="1200" dirty="0" err="1">
                <a:solidFill>
                  <a:srgbClr val="0099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bufImage</a:t>
            </a:r>
            <a:r>
              <a:rPr lang="en-US" altLang="ja-JP" sz="1200" dirty="0" err="1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.setRGB</a:t>
            </a:r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(x, y, </a:t>
            </a:r>
            <a:r>
              <a:rPr lang="en-US" altLang="ja-JP" sz="1200" dirty="0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new</a:t>
            </a:r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Color(gray, gray, gray).</a:t>
            </a:r>
            <a:r>
              <a:rPr lang="en-US" altLang="ja-JP" sz="1200" dirty="0" err="1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getRGB</a:t>
            </a:r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());</a:t>
            </a:r>
          </a:p>
          <a:p>
            <a:pPr lvl="1">
              <a:lnSpc>
                <a:spcPct val="150000"/>
              </a:lnSpc>
            </a:pPr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	}</a:t>
            </a:r>
          </a:p>
          <a:p>
            <a:pPr lvl="1">
              <a:lnSpc>
                <a:spcPct val="150000"/>
              </a:lnSpc>
            </a:pPr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}</a:t>
            </a:r>
          </a:p>
          <a:p>
            <a:pPr lvl="1">
              <a:lnSpc>
                <a:spcPct val="150000"/>
              </a:lnSpc>
            </a:pPr>
            <a:r>
              <a:rPr lang="en-US" altLang="ja-JP" sz="1200" dirty="0" err="1">
                <a:solidFill>
                  <a:srgbClr val="0099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lblDraw</a:t>
            </a:r>
            <a:r>
              <a:rPr lang="en-US" altLang="ja-JP" sz="1200" dirty="0" err="1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.setIcon</a:t>
            </a:r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(</a:t>
            </a:r>
            <a:r>
              <a:rPr lang="en-US" altLang="ja-JP" sz="1200" dirty="0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new</a:t>
            </a:r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lang="en-US" altLang="ja-JP" sz="1200" dirty="0" err="1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ImageIcon</a:t>
            </a:r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(</a:t>
            </a:r>
            <a:r>
              <a:rPr lang="en-US" altLang="ja-JP" sz="1200" dirty="0" err="1">
                <a:solidFill>
                  <a:srgbClr val="0099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bufImage</a:t>
            </a:r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));</a:t>
            </a:r>
            <a:endParaRPr lang="ja-JP" altLang="en-US" sz="1200" dirty="0">
              <a:solidFill>
                <a:srgbClr val="969696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>
              <a:lnSpc>
                <a:spcPct val="150000"/>
              </a:lnSpc>
            </a:pPr>
            <a:r>
              <a:rPr lang="en-US" altLang="ja-JP" sz="12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}</a:t>
            </a: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551259" y="1369977"/>
            <a:ext cx="80414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2. </a:t>
            </a:r>
            <a:r>
              <a:rPr kumimoji="1" lang="en-US" altLang="ja-JP" sz="1600" dirty="0" err="1"/>
              <a:t>btnGrayScale</a:t>
            </a:r>
            <a:r>
              <a:rPr kumimoji="1" lang="en-US" altLang="ja-JP" sz="1600" dirty="0"/>
              <a:t> </a:t>
            </a:r>
            <a:r>
              <a:rPr kumimoji="1" lang="ja-JP" altLang="en-US" sz="1600" dirty="0"/>
              <a:t>をダブルクリックし、以下のソースコードを記述</a:t>
            </a:r>
          </a:p>
        </p:txBody>
      </p:sp>
      <p:sp>
        <p:nvSpPr>
          <p:cNvPr id="6" name="正方形/長方形 5"/>
          <p:cNvSpPr/>
          <p:nvPr/>
        </p:nvSpPr>
        <p:spPr>
          <a:xfrm>
            <a:off x="1066801" y="3206750"/>
            <a:ext cx="4267200" cy="520701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  <a:effectLst>
            <a:glow rad="38100">
              <a:srgbClr val="FF0000">
                <a:alpha val="1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角丸四角形 6"/>
          <p:cNvSpPr/>
          <p:nvPr/>
        </p:nvSpPr>
        <p:spPr>
          <a:xfrm>
            <a:off x="3917346" y="2576761"/>
            <a:ext cx="3306797" cy="454827"/>
          </a:xfrm>
          <a:prstGeom prst="roundRect">
            <a:avLst/>
          </a:prstGeom>
          <a:gradFill flip="none" rotWithShape="1">
            <a:gsLst>
              <a:gs pos="0">
                <a:srgbClr val="BC0000"/>
              </a:gs>
              <a:gs pos="50000">
                <a:srgbClr val="E60000"/>
              </a:gs>
              <a:gs pos="100000">
                <a:srgbClr val="FF1919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perspectiveFront" fov="0">
              <a:rot lat="0" lon="0" rev="0"/>
            </a:camera>
            <a:lightRig rig="soft" dir="t">
              <a:rot lat="0" lon="0" rev="0"/>
            </a:lightRig>
          </a:scene3d>
          <a:sp3d prstMaterial="powder">
            <a:bevelT w="38100" h="31750" prst="softRound"/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lIns="0" tIns="72000" rIns="0" bIns="0" rtlCol="0" anchor="ctr" anchorCtr="0">
            <a:noAutofit/>
          </a:bodyPr>
          <a:lstStyle/>
          <a:p>
            <a:pPr algn="ctr"/>
            <a:r>
              <a:rPr lang="ja-JP" altLang="en-US" sz="1600" b="1" dirty="0">
                <a:solidFill>
                  <a:prstClr val="white"/>
                </a:solidFill>
                <a:latin typeface="+mn-ea"/>
              </a:rPr>
              <a:t>画像の全ピクセルに対する処理</a:t>
            </a:r>
          </a:p>
        </p:txBody>
      </p:sp>
      <p:cxnSp>
        <p:nvCxnSpPr>
          <p:cNvPr id="8" name="直線コネクタ 7"/>
          <p:cNvCxnSpPr>
            <a:stCxn id="7" idx="2"/>
            <a:endCxn id="6" idx="3"/>
          </p:cNvCxnSpPr>
          <p:nvPr/>
        </p:nvCxnSpPr>
        <p:spPr>
          <a:xfrm flipH="1">
            <a:off x="5334001" y="3031588"/>
            <a:ext cx="236744" cy="435513"/>
          </a:xfrm>
          <a:prstGeom prst="line">
            <a:avLst/>
          </a:prstGeom>
          <a:ln w="19050">
            <a:solidFill>
              <a:srgbClr val="FF0000"/>
            </a:solidFill>
          </a:ln>
          <a:effectLst>
            <a:glow rad="38100">
              <a:srgbClr val="FF0000">
                <a:alpha val="1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正方形/長方形 13"/>
          <p:cNvSpPr/>
          <p:nvPr/>
        </p:nvSpPr>
        <p:spPr>
          <a:xfrm>
            <a:off x="2012951" y="3778250"/>
            <a:ext cx="3259137" cy="1043781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  <a:effectLst>
            <a:glow rad="38100">
              <a:srgbClr val="FF0000">
                <a:alpha val="1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角丸四角形 14"/>
          <p:cNvSpPr/>
          <p:nvPr/>
        </p:nvSpPr>
        <p:spPr>
          <a:xfrm>
            <a:off x="5697030" y="3853648"/>
            <a:ext cx="1745288" cy="454827"/>
          </a:xfrm>
          <a:prstGeom prst="roundRect">
            <a:avLst/>
          </a:prstGeom>
          <a:gradFill flip="none" rotWithShape="1">
            <a:gsLst>
              <a:gs pos="0">
                <a:srgbClr val="BC0000"/>
              </a:gs>
              <a:gs pos="50000">
                <a:srgbClr val="E60000"/>
              </a:gs>
              <a:gs pos="100000">
                <a:srgbClr val="FF1919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perspectiveFront" fov="0">
              <a:rot lat="0" lon="0" rev="0"/>
            </a:camera>
            <a:lightRig rig="soft" dir="t">
              <a:rot lat="0" lon="0" rev="0"/>
            </a:lightRig>
          </a:scene3d>
          <a:sp3d prstMaterial="powder">
            <a:bevelT w="38100" h="31750" prst="softRound"/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lIns="0" tIns="72000" rIns="0" bIns="0" rtlCol="0" anchor="ctr" anchorCtr="0">
            <a:noAutofit/>
          </a:bodyPr>
          <a:lstStyle/>
          <a:p>
            <a:pPr algn="ctr"/>
            <a:r>
              <a:rPr lang="en-US" altLang="ja-JP" sz="1600" b="1" dirty="0">
                <a:solidFill>
                  <a:prstClr val="white"/>
                </a:solidFill>
                <a:latin typeface="+mn-ea"/>
              </a:rPr>
              <a:t>RGB</a:t>
            </a:r>
            <a:r>
              <a:rPr lang="ja-JP" altLang="en-US" sz="1600" b="1" dirty="0">
                <a:solidFill>
                  <a:prstClr val="white"/>
                </a:solidFill>
                <a:latin typeface="+mn-ea"/>
              </a:rPr>
              <a:t>情報の抽出</a:t>
            </a:r>
          </a:p>
        </p:txBody>
      </p:sp>
      <p:cxnSp>
        <p:nvCxnSpPr>
          <p:cNvPr id="16" name="直線コネクタ 15"/>
          <p:cNvCxnSpPr>
            <a:stCxn id="15" idx="1"/>
            <a:endCxn id="14" idx="3"/>
          </p:cNvCxnSpPr>
          <p:nvPr/>
        </p:nvCxnSpPr>
        <p:spPr>
          <a:xfrm flipH="1">
            <a:off x="5272088" y="4081062"/>
            <a:ext cx="424942" cy="219079"/>
          </a:xfrm>
          <a:prstGeom prst="line">
            <a:avLst/>
          </a:prstGeom>
          <a:ln w="19050">
            <a:solidFill>
              <a:srgbClr val="FF0000"/>
            </a:solidFill>
          </a:ln>
          <a:effectLst>
            <a:glow rad="38100">
              <a:srgbClr val="FF0000">
                <a:alpha val="1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正方形/長方形 22"/>
          <p:cNvSpPr/>
          <p:nvPr/>
        </p:nvSpPr>
        <p:spPr>
          <a:xfrm>
            <a:off x="2012950" y="4869656"/>
            <a:ext cx="4775200" cy="521029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  <a:effectLst>
            <a:glow rad="38100">
              <a:srgbClr val="FF0000">
                <a:alpha val="1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角丸四角形 23"/>
          <p:cNvSpPr/>
          <p:nvPr/>
        </p:nvSpPr>
        <p:spPr>
          <a:xfrm>
            <a:off x="4775200" y="5470523"/>
            <a:ext cx="3588949" cy="454827"/>
          </a:xfrm>
          <a:prstGeom prst="roundRect">
            <a:avLst/>
          </a:prstGeom>
          <a:gradFill flip="none" rotWithShape="1">
            <a:gsLst>
              <a:gs pos="0">
                <a:srgbClr val="BC0000"/>
              </a:gs>
              <a:gs pos="50000">
                <a:srgbClr val="E60000"/>
              </a:gs>
              <a:gs pos="100000">
                <a:srgbClr val="FF1919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perspectiveFront" fov="0">
              <a:rot lat="0" lon="0" rev="0"/>
            </a:camera>
            <a:lightRig rig="soft" dir="t">
              <a:rot lat="0" lon="0" rev="0"/>
            </a:lightRig>
          </a:scene3d>
          <a:sp3d prstMaterial="powder">
            <a:bevelT w="38100" h="31750" prst="softRound"/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lIns="0" tIns="72000" rIns="0" bIns="0" rtlCol="0" anchor="ctr" anchorCtr="0">
            <a:noAutofit/>
          </a:bodyPr>
          <a:lstStyle/>
          <a:p>
            <a:pPr algn="ctr"/>
            <a:r>
              <a:rPr lang="en-US" altLang="ja-JP" sz="1600" b="1" dirty="0">
                <a:solidFill>
                  <a:prstClr val="white"/>
                </a:solidFill>
                <a:latin typeface="+mn-ea"/>
              </a:rPr>
              <a:t>RGB</a:t>
            </a:r>
            <a:r>
              <a:rPr lang="ja-JP" altLang="en-US" sz="1600" b="1" dirty="0">
                <a:solidFill>
                  <a:prstClr val="white"/>
                </a:solidFill>
                <a:latin typeface="+mn-ea"/>
              </a:rPr>
              <a:t>値を平均化し、色を置き換える</a:t>
            </a:r>
          </a:p>
        </p:txBody>
      </p:sp>
      <p:cxnSp>
        <p:nvCxnSpPr>
          <p:cNvPr id="25" name="直線コネクタ 24"/>
          <p:cNvCxnSpPr>
            <a:cxnSpLocks/>
            <a:stCxn id="24" idx="1"/>
            <a:endCxn id="23" idx="2"/>
          </p:cNvCxnSpPr>
          <p:nvPr/>
        </p:nvCxnSpPr>
        <p:spPr>
          <a:xfrm flipH="1" flipV="1">
            <a:off x="4400550" y="5390685"/>
            <a:ext cx="374650" cy="307252"/>
          </a:xfrm>
          <a:prstGeom prst="line">
            <a:avLst/>
          </a:prstGeom>
          <a:ln w="19050">
            <a:solidFill>
              <a:srgbClr val="FF0000"/>
            </a:solidFill>
          </a:ln>
          <a:effectLst>
            <a:glow rad="38100">
              <a:srgbClr val="FF0000">
                <a:alpha val="1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6C14D-EA41-4345-9FBD-80272997C6CD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895499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グレースケール化</a:t>
            </a:r>
          </a:p>
        </p:txBody>
      </p:sp>
      <p:sp>
        <p:nvSpPr>
          <p:cNvPr id="6" name="コンテンツ プレースホルダー 2"/>
          <p:cNvSpPr txBox="1">
            <a:spLocks/>
          </p:cNvSpPr>
          <p:nvPr/>
        </p:nvSpPr>
        <p:spPr>
          <a:xfrm>
            <a:off x="628650" y="1359824"/>
            <a:ext cx="7886700" cy="5929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l"/>
              <a:defRPr kumimoji="1"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l"/>
              <a:defRPr kumimoji="1"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l"/>
              <a:defRPr kumimoji="1"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l"/>
              <a:defRPr kumimoji="1"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l"/>
              <a:defRPr kumimoji="1"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ja-JP" sz="1800" dirty="0">
                <a:solidFill>
                  <a:schemeClr val="tx1"/>
                </a:solidFill>
                <a:latin typeface="+mn-ea"/>
              </a:rPr>
              <a:t>3.</a:t>
            </a:r>
            <a:r>
              <a:rPr lang="ja-JP" altLang="en-US" sz="1800" dirty="0">
                <a:solidFill>
                  <a:schemeClr val="tx1"/>
                </a:solidFill>
                <a:latin typeface="+mn-ea"/>
              </a:rPr>
              <a:t> 実行結果</a:t>
            </a: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6C14D-EA41-4345-9FBD-80272997C6CD}" type="slidenum">
              <a:rPr kumimoji="1" lang="ja-JP" altLang="en-US" smtClean="0"/>
              <a:t>14</a:t>
            </a:fld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3E7D1335-DA32-4FC4-BFF6-BBB0E260D1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9872" y="1952775"/>
            <a:ext cx="5484256" cy="432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0005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0AB25B9-E8F2-4DF3-89E0-867DE60229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ja-JP" altLang="en-US" dirty="0"/>
              <a:t>読み込みと同時にグレースケール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85853BC1-A61E-452E-88C7-4C6A20217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6C14D-EA41-4345-9FBD-80272997C6CD}" type="slidenum">
              <a:rPr kumimoji="1" lang="ja-JP" altLang="en-US" smtClean="0"/>
              <a:t>15</a:t>
            </a:fld>
            <a:endParaRPr kumimoji="1" lang="ja-JP" altLang="en-US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231413B4-4AFE-40F7-A74F-97400EE0E9D4}"/>
              </a:ext>
            </a:extLst>
          </p:cNvPr>
          <p:cNvSpPr txBox="1"/>
          <p:nvPr/>
        </p:nvSpPr>
        <p:spPr>
          <a:xfrm>
            <a:off x="551259" y="1211398"/>
            <a:ext cx="80414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4. </a:t>
            </a:r>
            <a:r>
              <a:rPr kumimoji="1" lang="en-US" altLang="ja-JP" sz="1600" dirty="0" err="1"/>
              <a:t>btnReadActionPerformed</a:t>
            </a:r>
            <a:r>
              <a:rPr kumimoji="1" lang="en-US" altLang="ja-JP" sz="1600" dirty="0"/>
              <a:t> </a:t>
            </a:r>
            <a:r>
              <a:rPr kumimoji="1" lang="ja-JP" altLang="en-US" sz="1600" dirty="0"/>
              <a:t>にグレースケール化の処理を埋め込む</a:t>
            </a:r>
          </a:p>
        </p:txBody>
      </p:sp>
      <p:sp>
        <p:nvSpPr>
          <p:cNvPr id="27" name="角丸四角形 3">
            <a:extLst>
              <a:ext uri="{FF2B5EF4-FFF2-40B4-BE49-F238E27FC236}">
                <a16:creationId xmlns:a16="http://schemas.microsoft.com/office/drawing/2014/main" id="{59DC4058-4844-44A6-8F64-3AEF0109A714}"/>
              </a:ext>
            </a:extLst>
          </p:cNvPr>
          <p:cNvSpPr/>
          <p:nvPr/>
        </p:nvSpPr>
        <p:spPr>
          <a:xfrm>
            <a:off x="921350" y="1549952"/>
            <a:ext cx="7594000" cy="5073831"/>
          </a:xfrm>
          <a:prstGeom prst="roundRect">
            <a:avLst>
              <a:gd name="adj" fmla="val 2151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ja-JP" sz="1200" dirty="0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private</a:t>
            </a:r>
            <a:r>
              <a:rPr lang="en-US" altLang="ja-JP" sz="12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lang="en-US" altLang="ja-JP" sz="1200" dirty="0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void</a:t>
            </a:r>
            <a:r>
              <a:rPr lang="en-US" altLang="ja-JP" sz="12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lang="en-US" altLang="ja-JP" sz="1200" b="1" dirty="0" err="1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btnReadActionPerformed</a:t>
            </a:r>
            <a:r>
              <a:rPr lang="en-US" altLang="ja-JP" sz="12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(</a:t>
            </a:r>
            <a:r>
              <a:rPr lang="en-US" altLang="ja-JP" sz="1200" dirty="0" err="1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java.awt.event.ActionEvent</a:t>
            </a:r>
            <a:r>
              <a:rPr lang="en-US" altLang="ja-JP" sz="12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lang="en-US" altLang="ja-JP" sz="1200" dirty="0" err="1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evt</a:t>
            </a:r>
            <a:r>
              <a:rPr lang="en-US" altLang="ja-JP" sz="12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) {</a:t>
            </a:r>
          </a:p>
          <a:p>
            <a:pPr lvl="1">
              <a:lnSpc>
                <a:spcPct val="150000"/>
              </a:lnSpc>
            </a:pPr>
            <a:r>
              <a:rPr lang="en-US" altLang="ja-JP" sz="1200" dirty="0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try</a:t>
            </a:r>
            <a:r>
              <a:rPr lang="en-US" altLang="ja-JP" sz="12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{</a:t>
            </a:r>
          </a:p>
          <a:p>
            <a:pPr lvl="2">
              <a:lnSpc>
                <a:spcPct val="150000"/>
              </a:lnSpc>
            </a:pPr>
            <a:r>
              <a:rPr lang="en-US" altLang="ja-JP" sz="1200" dirty="0" err="1">
                <a:solidFill>
                  <a:srgbClr val="0099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bufImage</a:t>
            </a:r>
            <a:r>
              <a:rPr lang="en-US" altLang="ja-JP" sz="12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= </a:t>
            </a:r>
            <a:r>
              <a:rPr lang="en-US" altLang="ja-JP" sz="1200" dirty="0" err="1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ImageIO.read</a:t>
            </a:r>
            <a:r>
              <a:rPr lang="en-US" altLang="ja-JP" sz="12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(</a:t>
            </a:r>
            <a:r>
              <a:rPr lang="en-US" altLang="ja-JP" sz="1200" dirty="0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new</a:t>
            </a:r>
            <a:r>
              <a:rPr lang="en-US" altLang="ja-JP" sz="12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File(</a:t>
            </a:r>
            <a:r>
              <a:rPr lang="en-US" altLang="ja-JP" sz="1200" dirty="0">
                <a:solidFill>
                  <a:srgbClr val="CE7B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"lena.bmp"</a:t>
            </a:r>
            <a:r>
              <a:rPr lang="en-US" altLang="ja-JP" sz="12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)); </a:t>
            </a:r>
            <a:r>
              <a:rPr lang="en-US" altLang="ja-JP" sz="1200" dirty="0">
                <a:solidFill>
                  <a:srgbClr val="969696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// </a:t>
            </a:r>
            <a:r>
              <a:rPr lang="ja-JP" altLang="en-US" sz="1200" dirty="0">
                <a:solidFill>
                  <a:srgbClr val="969696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画像ファイルの読み込み</a:t>
            </a:r>
            <a:endParaRPr lang="en-US" altLang="ja-JP" sz="1200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lvl="2">
              <a:lnSpc>
                <a:spcPct val="150000"/>
              </a:lnSpc>
            </a:pPr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Color c;</a:t>
            </a:r>
          </a:p>
          <a:p>
            <a:pPr lvl="2">
              <a:lnSpc>
                <a:spcPct val="150000"/>
              </a:lnSpc>
            </a:pPr>
            <a:r>
              <a:rPr lang="en-US" altLang="ja-JP" sz="1200" dirty="0" err="1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int</a:t>
            </a:r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red, green, blue, gray;</a:t>
            </a:r>
          </a:p>
          <a:p>
            <a:pPr lvl="2">
              <a:lnSpc>
                <a:spcPct val="150000"/>
              </a:lnSpc>
            </a:pPr>
            <a:r>
              <a:rPr lang="en-US" altLang="ja-JP" sz="1200" dirty="0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for</a:t>
            </a:r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(</a:t>
            </a:r>
            <a:r>
              <a:rPr lang="en-US" altLang="ja-JP" sz="1200" dirty="0" err="1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int</a:t>
            </a:r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y = 0; y &lt; </a:t>
            </a:r>
            <a:r>
              <a:rPr lang="en-US" altLang="ja-JP" sz="1200" dirty="0" err="1">
                <a:solidFill>
                  <a:srgbClr val="0099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bufImage</a:t>
            </a:r>
            <a:r>
              <a:rPr lang="en-US" altLang="ja-JP" sz="1200" dirty="0" err="1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.getHeight</a:t>
            </a:r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(); y++) {</a:t>
            </a:r>
            <a:r>
              <a:rPr lang="en-US" altLang="ja-JP" sz="1200" dirty="0">
                <a:solidFill>
                  <a:srgbClr val="969696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// </a:t>
            </a:r>
            <a:r>
              <a:rPr lang="ja-JP" altLang="en-US" sz="1200" dirty="0">
                <a:solidFill>
                  <a:srgbClr val="969696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全てのピクセルに対して処理</a:t>
            </a:r>
            <a:endParaRPr lang="en-US" altLang="ja-JP" sz="1200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lvl="2">
              <a:lnSpc>
                <a:spcPct val="150000"/>
              </a:lnSpc>
            </a:pPr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	</a:t>
            </a:r>
            <a:r>
              <a:rPr lang="en-US" altLang="ja-JP" sz="1200" dirty="0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for</a:t>
            </a:r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(</a:t>
            </a:r>
            <a:r>
              <a:rPr lang="en-US" altLang="ja-JP" sz="1200" dirty="0" err="1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int</a:t>
            </a:r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x = 0; x &lt; </a:t>
            </a:r>
            <a:r>
              <a:rPr lang="en-US" altLang="ja-JP" sz="1200" dirty="0" err="1">
                <a:solidFill>
                  <a:srgbClr val="0099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bufImage</a:t>
            </a:r>
            <a:r>
              <a:rPr lang="en-US" altLang="ja-JP" sz="1200" dirty="0" err="1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.getWidth</a:t>
            </a:r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(); x++) {</a:t>
            </a:r>
          </a:p>
          <a:p>
            <a:pPr lvl="2">
              <a:lnSpc>
                <a:spcPct val="150000"/>
              </a:lnSpc>
            </a:pPr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		c = </a:t>
            </a:r>
            <a:r>
              <a:rPr lang="en-US" altLang="ja-JP" sz="1200" dirty="0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new</a:t>
            </a:r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Color(</a:t>
            </a:r>
            <a:r>
              <a:rPr lang="en-US" altLang="ja-JP" sz="1200" dirty="0" err="1">
                <a:solidFill>
                  <a:srgbClr val="0099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bufImage</a:t>
            </a:r>
            <a:r>
              <a:rPr lang="en-US" altLang="ja-JP" sz="1200" dirty="0" err="1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.getRGB</a:t>
            </a:r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(x, y));</a:t>
            </a:r>
          </a:p>
          <a:p>
            <a:pPr lvl="2">
              <a:lnSpc>
                <a:spcPct val="150000"/>
              </a:lnSpc>
            </a:pPr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		red = </a:t>
            </a:r>
            <a:r>
              <a:rPr lang="en-US" altLang="ja-JP" sz="1200" dirty="0" err="1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c.getRed</a:t>
            </a:r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();</a:t>
            </a:r>
          </a:p>
          <a:p>
            <a:pPr lvl="2">
              <a:lnSpc>
                <a:spcPct val="150000"/>
              </a:lnSpc>
            </a:pPr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		green = </a:t>
            </a:r>
            <a:r>
              <a:rPr lang="en-US" altLang="ja-JP" sz="1200" dirty="0" err="1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c.getGreen</a:t>
            </a:r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();</a:t>
            </a:r>
          </a:p>
          <a:p>
            <a:pPr lvl="2">
              <a:lnSpc>
                <a:spcPct val="150000"/>
              </a:lnSpc>
            </a:pPr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		blue = </a:t>
            </a:r>
            <a:r>
              <a:rPr lang="en-US" altLang="ja-JP" sz="1200" dirty="0" err="1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c.getBlue</a:t>
            </a:r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();</a:t>
            </a:r>
          </a:p>
          <a:p>
            <a:pPr lvl="2">
              <a:lnSpc>
                <a:spcPct val="150000"/>
              </a:lnSpc>
            </a:pPr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		gray = (red + green + blue) / 3;  </a:t>
            </a:r>
            <a:r>
              <a:rPr lang="ja-JP" altLang="en-US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lang="en-US" altLang="ja-JP" sz="1200" dirty="0">
                <a:solidFill>
                  <a:srgbClr val="969696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// </a:t>
            </a:r>
            <a:r>
              <a:rPr lang="ja-JP" altLang="en-US" sz="1200" dirty="0">
                <a:solidFill>
                  <a:srgbClr val="969696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単純平均法</a:t>
            </a:r>
            <a:endParaRPr lang="en-US" altLang="ja-JP" sz="1200" dirty="0">
              <a:solidFill>
                <a:srgbClr val="969696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lvl="2">
              <a:lnSpc>
                <a:spcPct val="150000"/>
              </a:lnSpc>
            </a:pPr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		</a:t>
            </a:r>
            <a:r>
              <a:rPr lang="en-US" altLang="ja-JP" sz="1200" dirty="0" err="1">
                <a:solidFill>
                  <a:srgbClr val="0099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bufImage</a:t>
            </a:r>
            <a:r>
              <a:rPr lang="en-US" altLang="ja-JP" sz="1200" dirty="0" err="1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.setRGB</a:t>
            </a:r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(x, y, </a:t>
            </a:r>
            <a:r>
              <a:rPr lang="en-US" altLang="ja-JP" sz="1200" dirty="0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new</a:t>
            </a:r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Color(gray, gray, gray).</a:t>
            </a:r>
            <a:r>
              <a:rPr lang="en-US" altLang="ja-JP" sz="1200" dirty="0" err="1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getRGB</a:t>
            </a:r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());</a:t>
            </a:r>
          </a:p>
          <a:p>
            <a:pPr lvl="2">
              <a:lnSpc>
                <a:spcPct val="150000"/>
              </a:lnSpc>
            </a:pPr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	}</a:t>
            </a:r>
          </a:p>
          <a:p>
            <a:pPr lvl="2">
              <a:lnSpc>
                <a:spcPct val="150000"/>
              </a:lnSpc>
            </a:pPr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}</a:t>
            </a:r>
            <a:endParaRPr lang="en-US" altLang="ja-JP" sz="1200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lvl="2">
              <a:lnSpc>
                <a:spcPct val="150000"/>
              </a:lnSpc>
            </a:pPr>
            <a:r>
              <a:rPr lang="en-US" altLang="ja-JP" sz="1200" dirty="0" err="1">
                <a:solidFill>
                  <a:srgbClr val="0099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lblDraw</a:t>
            </a:r>
            <a:r>
              <a:rPr lang="en-US" altLang="ja-JP" sz="1200" dirty="0" err="1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.setIcon</a:t>
            </a:r>
            <a:r>
              <a:rPr lang="en-US" altLang="ja-JP" sz="12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(</a:t>
            </a:r>
            <a:r>
              <a:rPr lang="en-US" altLang="ja-JP" sz="1200" dirty="0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new</a:t>
            </a:r>
            <a:r>
              <a:rPr lang="en-US" altLang="ja-JP" sz="12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lang="en-US" altLang="ja-JP" sz="1200" dirty="0" err="1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ImageIcon</a:t>
            </a:r>
            <a:r>
              <a:rPr lang="en-US" altLang="ja-JP" sz="12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(</a:t>
            </a:r>
            <a:r>
              <a:rPr lang="en-US" altLang="ja-JP" sz="1200" dirty="0" err="1">
                <a:solidFill>
                  <a:srgbClr val="0099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bufImage</a:t>
            </a:r>
            <a:r>
              <a:rPr lang="en-US" altLang="ja-JP" sz="12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)); </a:t>
            </a:r>
            <a:r>
              <a:rPr lang="en-US" altLang="ja-JP" sz="1200" dirty="0">
                <a:solidFill>
                  <a:srgbClr val="969696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// </a:t>
            </a:r>
            <a:r>
              <a:rPr lang="ja-JP" altLang="en-US" sz="1200" dirty="0">
                <a:solidFill>
                  <a:srgbClr val="969696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画像の表示</a:t>
            </a:r>
            <a:endParaRPr lang="en-US" altLang="ja-JP" sz="1200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lvl="1">
              <a:lnSpc>
                <a:spcPct val="150000"/>
              </a:lnSpc>
            </a:pPr>
            <a:r>
              <a:rPr lang="en-US" altLang="ja-JP" sz="12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} </a:t>
            </a:r>
            <a:r>
              <a:rPr lang="en-US" altLang="ja-JP" sz="1200" dirty="0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catch</a:t>
            </a:r>
            <a:r>
              <a:rPr lang="en-US" altLang="ja-JP" sz="12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(</a:t>
            </a:r>
            <a:r>
              <a:rPr lang="en-US" altLang="ja-JP" sz="1200" dirty="0" err="1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IOException</a:t>
            </a:r>
            <a:r>
              <a:rPr lang="en-US" altLang="ja-JP" sz="12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e) { </a:t>
            </a:r>
            <a:r>
              <a:rPr lang="en-US" altLang="ja-JP" sz="1200" dirty="0" err="1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e.printStackTrace</a:t>
            </a:r>
            <a:r>
              <a:rPr lang="en-US" altLang="ja-JP" sz="12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(); }</a:t>
            </a:r>
          </a:p>
          <a:p>
            <a:pPr>
              <a:lnSpc>
                <a:spcPct val="150000"/>
              </a:lnSpc>
            </a:pPr>
            <a:r>
              <a:rPr lang="en-US" altLang="ja-JP" sz="12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}</a:t>
            </a:r>
            <a:endParaRPr lang="en-US" altLang="ja-JP" sz="1200" kern="0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A324A89C-667E-4FE4-8AC6-06DBC6EBB8F9}"/>
              </a:ext>
            </a:extLst>
          </p:cNvPr>
          <p:cNvSpPr/>
          <p:nvPr/>
        </p:nvSpPr>
        <p:spPr>
          <a:xfrm>
            <a:off x="1914525" y="2459771"/>
            <a:ext cx="5981699" cy="3264950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  <a:effectLst>
            <a:glow rad="38100">
              <a:srgbClr val="FF0000">
                <a:alpha val="1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角丸四角形 6">
            <a:extLst>
              <a:ext uri="{FF2B5EF4-FFF2-40B4-BE49-F238E27FC236}">
                <a16:creationId xmlns:a16="http://schemas.microsoft.com/office/drawing/2014/main" id="{9791A7EF-18AF-4A73-B6A3-CEABB5397C35}"/>
              </a:ext>
            </a:extLst>
          </p:cNvPr>
          <p:cNvSpPr/>
          <p:nvPr/>
        </p:nvSpPr>
        <p:spPr>
          <a:xfrm>
            <a:off x="5355621" y="6084338"/>
            <a:ext cx="3338799" cy="454827"/>
          </a:xfrm>
          <a:prstGeom prst="roundRect">
            <a:avLst/>
          </a:prstGeom>
          <a:gradFill flip="none" rotWithShape="1">
            <a:gsLst>
              <a:gs pos="0">
                <a:srgbClr val="BC0000"/>
              </a:gs>
              <a:gs pos="50000">
                <a:srgbClr val="E60000"/>
              </a:gs>
              <a:gs pos="100000">
                <a:srgbClr val="FF1919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perspectiveFront" fov="0">
              <a:rot lat="0" lon="0" rev="0"/>
            </a:camera>
            <a:lightRig rig="soft" dir="t">
              <a:rot lat="0" lon="0" rev="0"/>
            </a:lightRig>
          </a:scene3d>
          <a:sp3d prstMaterial="powder">
            <a:bevelT w="38100" h="31750" prst="softRound"/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lIns="0" tIns="72000" rIns="0" bIns="0" rtlCol="0" anchor="ctr" anchorCtr="0">
            <a:noAutofit/>
          </a:bodyPr>
          <a:lstStyle/>
          <a:p>
            <a:pPr algn="ctr"/>
            <a:r>
              <a:rPr lang="ja-JP" altLang="en-US" sz="1600" b="1" dirty="0">
                <a:solidFill>
                  <a:prstClr val="white"/>
                </a:solidFill>
                <a:latin typeface="+mn-ea"/>
              </a:rPr>
              <a:t>グレースケール化の処理を移動</a:t>
            </a:r>
          </a:p>
        </p:txBody>
      </p:sp>
      <p:cxnSp>
        <p:nvCxnSpPr>
          <p:cNvPr id="30" name="直線コネクタ 29">
            <a:extLst>
              <a:ext uri="{FF2B5EF4-FFF2-40B4-BE49-F238E27FC236}">
                <a16:creationId xmlns:a16="http://schemas.microsoft.com/office/drawing/2014/main" id="{5F8455F0-DD76-4126-A968-6E7A239E3D91}"/>
              </a:ext>
            </a:extLst>
          </p:cNvPr>
          <p:cNvCxnSpPr>
            <a:cxnSpLocks/>
            <a:stCxn id="29" idx="1"/>
            <a:endCxn id="28" idx="2"/>
          </p:cNvCxnSpPr>
          <p:nvPr/>
        </p:nvCxnSpPr>
        <p:spPr>
          <a:xfrm flipH="1" flipV="1">
            <a:off x="4905375" y="5724721"/>
            <a:ext cx="450246" cy="587031"/>
          </a:xfrm>
          <a:prstGeom prst="line">
            <a:avLst/>
          </a:prstGeom>
          <a:ln w="19050">
            <a:solidFill>
              <a:srgbClr val="FF0000"/>
            </a:solidFill>
          </a:ln>
          <a:effectLst>
            <a:glow rad="38100">
              <a:srgbClr val="FF0000">
                <a:alpha val="1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8980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383A0E99-EAC6-4930-80D4-3C2034D7B3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9999" y="1952776"/>
            <a:ext cx="5743999" cy="4296066"/>
          </a:xfrm>
          <a:prstGeom prst="rect">
            <a:avLst/>
          </a:prstGeom>
        </p:spPr>
      </p:pic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ja-JP" altLang="en-US" dirty="0"/>
              <a:t>グレースケール化ボタンの削除</a:t>
            </a:r>
          </a:p>
        </p:txBody>
      </p:sp>
      <p:sp>
        <p:nvSpPr>
          <p:cNvPr id="6" name="コンテンツ プレースホルダー 2"/>
          <p:cNvSpPr txBox="1">
            <a:spLocks/>
          </p:cNvSpPr>
          <p:nvPr/>
        </p:nvSpPr>
        <p:spPr>
          <a:xfrm>
            <a:off x="628650" y="1359824"/>
            <a:ext cx="7886700" cy="5929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l"/>
              <a:defRPr kumimoji="1"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l"/>
              <a:defRPr kumimoji="1"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l"/>
              <a:defRPr kumimoji="1"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l"/>
              <a:defRPr kumimoji="1"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l"/>
              <a:defRPr kumimoji="1"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ja-JP" sz="1800" dirty="0">
                <a:latin typeface="+mn-ea"/>
              </a:rPr>
              <a:t>5.</a:t>
            </a:r>
            <a:r>
              <a:rPr lang="ja-JP" altLang="en-US" sz="1800" dirty="0">
                <a:latin typeface="+mn-ea"/>
              </a:rPr>
              <a:t> 不要になったグレースケール化ボタンを削除</a:t>
            </a:r>
          </a:p>
        </p:txBody>
      </p:sp>
      <p:sp>
        <p:nvSpPr>
          <p:cNvPr id="7" name="正方形/長方形 6"/>
          <p:cNvSpPr/>
          <p:nvPr/>
        </p:nvSpPr>
        <p:spPr>
          <a:xfrm>
            <a:off x="5953374" y="2869996"/>
            <a:ext cx="1349126" cy="330404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  <a:effectLst>
            <a:glow rad="38100">
              <a:srgbClr val="FF0000">
                <a:alpha val="1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角丸四角形 7"/>
          <p:cNvSpPr/>
          <p:nvPr/>
        </p:nvSpPr>
        <p:spPr>
          <a:xfrm>
            <a:off x="6104608" y="3432563"/>
            <a:ext cx="1197892" cy="450076"/>
          </a:xfrm>
          <a:prstGeom prst="roundRect">
            <a:avLst/>
          </a:prstGeom>
          <a:gradFill flip="none" rotWithShape="1">
            <a:gsLst>
              <a:gs pos="0">
                <a:srgbClr val="BC0000"/>
              </a:gs>
              <a:gs pos="50000">
                <a:srgbClr val="E60000"/>
              </a:gs>
              <a:gs pos="100000">
                <a:srgbClr val="FF1919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perspectiveFront" fov="0">
              <a:rot lat="0" lon="0" rev="0"/>
            </a:camera>
            <a:lightRig rig="soft" dir="t">
              <a:rot lat="0" lon="0" rev="0"/>
            </a:lightRig>
          </a:scene3d>
          <a:sp3d prstMaterial="powder">
            <a:bevelT w="38100" h="31750" prst="softRound"/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lIns="0" tIns="72000" rIns="0" bIns="0" rtlCol="0" anchor="ctr" anchorCtr="0">
            <a:noAutofit/>
          </a:bodyPr>
          <a:lstStyle/>
          <a:p>
            <a:pPr algn="ctr"/>
            <a:r>
              <a:rPr lang="ja-JP" altLang="en-US" b="1" dirty="0">
                <a:solidFill>
                  <a:prstClr val="white"/>
                </a:solidFill>
                <a:latin typeface="+mn-ea"/>
              </a:rPr>
              <a:t>削除</a:t>
            </a:r>
          </a:p>
        </p:txBody>
      </p:sp>
      <p:cxnSp>
        <p:nvCxnSpPr>
          <p:cNvPr id="9" name="直線コネクタ 8"/>
          <p:cNvCxnSpPr>
            <a:cxnSpLocks/>
            <a:stCxn id="8" idx="0"/>
            <a:endCxn id="7" idx="2"/>
          </p:cNvCxnSpPr>
          <p:nvPr/>
        </p:nvCxnSpPr>
        <p:spPr>
          <a:xfrm flipH="1" flipV="1">
            <a:off x="6627937" y="3200400"/>
            <a:ext cx="75617" cy="232163"/>
          </a:xfrm>
          <a:prstGeom prst="line">
            <a:avLst/>
          </a:prstGeom>
          <a:ln w="19050">
            <a:solidFill>
              <a:srgbClr val="FF0000"/>
            </a:solidFill>
          </a:ln>
          <a:effectLst>
            <a:glow rad="38100">
              <a:srgbClr val="FF0000">
                <a:alpha val="1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6C14D-EA41-4345-9FBD-80272997C6CD}" type="slidenum">
              <a:rPr kumimoji="1" lang="ja-JP" altLang="en-US" smtClean="0"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994952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0E9C5C8A-306D-4DDF-8284-34E383E36D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9871" y="1952775"/>
            <a:ext cx="5484255" cy="4320000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グレースケール化</a:t>
            </a:r>
            <a:endParaRPr kumimoji="1" lang="ja-JP" altLang="en-US" dirty="0"/>
          </a:p>
        </p:txBody>
      </p:sp>
      <p:sp>
        <p:nvSpPr>
          <p:cNvPr id="5" name="コンテンツ プレースホルダー 2"/>
          <p:cNvSpPr txBox="1">
            <a:spLocks/>
          </p:cNvSpPr>
          <p:nvPr/>
        </p:nvSpPr>
        <p:spPr>
          <a:xfrm>
            <a:off x="628650" y="1359824"/>
            <a:ext cx="7886700" cy="5929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l"/>
              <a:defRPr kumimoji="1"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l"/>
              <a:defRPr kumimoji="1"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l"/>
              <a:defRPr kumimoji="1"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l"/>
              <a:defRPr kumimoji="1"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l"/>
              <a:defRPr kumimoji="1"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ja-JP" sz="1800" dirty="0">
                <a:solidFill>
                  <a:schemeClr val="tx1"/>
                </a:solidFill>
                <a:latin typeface="+mn-ea"/>
              </a:rPr>
              <a:t>6.</a:t>
            </a:r>
            <a:r>
              <a:rPr lang="ja-JP" altLang="en-US" sz="1800" dirty="0">
                <a:solidFill>
                  <a:schemeClr val="tx1"/>
                </a:solidFill>
                <a:latin typeface="+mn-ea"/>
              </a:rPr>
              <a:t> 実行結果（読み込みと同時にグレースケール化）</a:t>
            </a: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2445" y="5307398"/>
            <a:ext cx="1476375" cy="1470234"/>
          </a:xfrm>
          <a:prstGeom prst="rect">
            <a:avLst/>
          </a:prstGeom>
        </p:spPr>
      </p:pic>
      <p:sp>
        <p:nvSpPr>
          <p:cNvPr id="7" name="テキスト ボックス 6"/>
          <p:cNvSpPr txBox="1"/>
          <p:nvPr/>
        </p:nvSpPr>
        <p:spPr>
          <a:xfrm>
            <a:off x="7756525" y="5814923"/>
            <a:ext cx="93345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700" b="1" dirty="0">
                <a:solidFill>
                  <a:srgbClr val="FF0000"/>
                </a:solidFill>
              </a:rPr>
              <a:t>///      ///</a:t>
            </a:r>
            <a:endParaRPr kumimoji="1" lang="ja-JP" altLang="en-US" sz="700" b="1" dirty="0">
              <a:solidFill>
                <a:srgbClr val="FF0000"/>
              </a:solidFill>
            </a:endParaRPr>
          </a:p>
        </p:txBody>
      </p:sp>
      <p:sp>
        <p:nvSpPr>
          <p:cNvPr id="8" name="スライド番号プレースホルダー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6C14D-EA41-4345-9FBD-80272997C6CD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687987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3"/>
          <p:cNvSpPr txBox="1">
            <a:spLocks/>
          </p:cNvSpPr>
          <p:nvPr/>
        </p:nvSpPr>
        <p:spPr>
          <a:xfrm>
            <a:off x="420914" y="3037640"/>
            <a:ext cx="8302172" cy="100096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6000" kern="1200">
                <a:solidFill>
                  <a:schemeClr val="accent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ja-JP" altLang="en-US" sz="4800" b="1" dirty="0"/>
              <a:t>二値化処理</a:t>
            </a:r>
          </a:p>
        </p:txBody>
      </p:sp>
    </p:spTree>
    <p:extLst>
      <p:ext uri="{BB962C8B-B14F-4D97-AF65-F5344CB8AC3E}">
        <p14:creationId xmlns:p14="http://schemas.microsoft.com/office/powerpoint/2010/main" val="37962076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E183F1B0-5B8B-4D52-A8C1-421FB20535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9999" y="1952776"/>
            <a:ext cx="5743999" cy="4296066"/>
          </a:xfrm>
          <a:prstGeom prst="rect">
            <a:avLst/>
          </a:prstGeom>
        </p:spPr>
      </p:pic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二値化処理</a:t>
            </a:r>
            <a:endParaRPr kumimoji="1" lang="ja-JP" altLang="en-US" dirty="0"/>
          </a:p>
        </p:txBody>
      </p:sp>
      <p:sp>
        <p:nvSpPr>
          <p:cNvPr id="6" name="コンテンツ プレースホルダー 2"/>
          <p:cNvSpPr txBox="1">
            <a:spLocks/>
          </p:cNvSpPr>
          <p:nvPr/>
        </p:nvSpPr>
        <p:spPr>
          <a:xfrm>
            <a:off x="628650" y="1359824"/>
            <a:ext cx="7886700" cy="5929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l"/>
              <a:defRPr kumimoji="1"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l"/>
              <a:defRPr kumimoji="1"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l"/>
              <a:defRPr kumimoji="1"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l"/>
              <a:defRPr kumimoji="1"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l"/>
              <a:defRPr kumimoji="1"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ja-JP" sz="1800" dirty="0">
                <a:latin typeface="+mn-ea"/>
              </a:rPr>
              <a:t>1.</a:t>
            </a:r>
            <a:r>
              <a:rPr lang="ja-JP" altLang="en-US" sz="1800" dirty="0">
                <a:latin typeface="+mn-ea"/>
              </a:rPr>
              <a:t> 以下のようにボタンを配置</a:t>
            </a:r>
          </a:p>
        </p:txBody>
      </p:sp>
      <p:sp>
        <p:nvSpPr>
          <p:cNvPr id="7" name="正方形/長方形 6"/>
          <p:cNvSpPr/>
          <p:nvPr/>
        </p:nvSpPr>
        <p:spPr>
          <a:xfrm>
            <a:off x="5953374" y="2869996"/>
            <a:ext cx="1349126" cy="330404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  <a:effectLst>
            <a:glow rad="38100">
              <a:srgbClr val="FF0000">
                <a:alpha val="1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角丸四角形 7"/>
          <p:cNvSpPr/>
          <p:nvPr/>
        </p:nvSpPr>
        <p:spPr>
          <a:xfrm>
            <a:off x="5402932" y="4007624"/>
            <a:ext cx="3201317" cy="720000"/>
          </a:xfrm>
          <a:prstGeom prst="roundRect">
            <a:avLst/>
          </a:prstGeom>
          <a:gradFill flip="none" rotWithShape="1">
            <a:gsLst>
              <a:gs pos="0">
                <a:srgbClr val="BC0000"/>
              </a:gs>
              <a:gs pos="50000">
                <a:srgbClr val="E60000"/>
              </a:gs>
              <a:gs pos="100000">
                <a:srgbClr val="FF1919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perspectiveFront" fov="0">
              <a:rot lat="0" lon="0" rev="0"/>
            </a:camera>
            <a:lightRig rig="soft" dir="t">
              <a:rot lat="0" lon="0" rev="0"/>
            </a:lightRig>
          </a:scene3d>
          <a:sp3d prstMaterial="powder">
            <a:bevelT w="38100" h="31750" prst="softRound"/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lIns="0" tIns="72000" rIns="0" bIns="0" rtlCol="0" anchor="ctr" anchorCtr="0">
            <a:noAutofit/>
          </a:bodyPr>
          <a:lstStyle/>
          <a:p>
            <a:pPr algn="ctr"/>
            <a:r>
              <a:rPr lang="en-US" altLang="ja-JP" b="1" dirty="0">
                <a:solidFill>
                  <a:prstClr val="white"/>
                </a:solidFill>
                <a:latin typeface="+mn-ea"/>
              </a:rPr>
              <a:t>GUI : </a:t>
            </a:r>
            <a:r>
              <a:rPr lang="en-US" altLang="ja-JP" b="1" dirty="0" err="1">
                <a:solidFill>
                  <a:prstClr val="white"/>
                </a:solidFill>
                <a:latin typeface="+mn-ea"/>
              </a:rPr>
              <a:t>JButton</a:t>
            </a:r>
            <a:endParaRPr lang="en-US" altLang="ja-JP" b="1" dirty="0">
              <a:solidFill>
                <a:prstClr val="white"/>
              </a:solidFill>
              <a:latin typeface="+mn-ea"/>
            </a:endParaRPr>
          </a:p>
          <a:p>
            <a:pPr algn="ctr"/>
            <a:r>
              <a:rPr lang="ja-JP" altLang="en-US" b="1" dirty="0">
                <a:solidFill>
                  <a:prstClr val="white"/>
                </a:solidFill>
                <a:latin typeface="+mn-ea"/>
              </a:rPr>
              <a:t>変数名 </a:t>
            </a:r>
            <a:r>
              <a:rPr lang="en-US" altLang="ja-JP" b="1" dirty="0">
                <a:solidFill>
                  <a:prstClr val="white"/>
                </a:solidFill>
                <a:latin typeface="+mn-ea"/>
              </a:rPr>
              <a:t>: </a:t>
            </a:r>
            <a:r>
              <a:rPr lang="en-US" altLang="ja-JP" b="1" dirty="0" err="1">
                <a:solidFill>
                  <a:prstClr val="white"/>
                </a:solidFill>
                <a:latin typeface="+mn-ea"/>
              </a:rPr>
              <a:t>btnBinarization</a:t>
            </a:r>
            <a:endParaRPr lang="ja-JP" altLang="en-US" b="1" dirty="0">
              <a:solidFill>
                <a:prstClr val="white"/>
              </a:solidFill>
              <a:latin typeface="+mn-ea"/>
            </a:endParaRPr>
          </a:p>
        </p:txBody>
      </p:sp>
      <p:cxnSp>
        <p:nvCxnSpPr>
          <p:cNvPr id="9" name="直線コネクタ 8"/>
          <p:cNvCxnSpPr>
            <a:cxnSpLocks/>
            <a:stCxn id="8" idx="0"/>
            <a:endCxn id="7" idx="2"/>
          </p:cNvCxnSpPr>
          <p:nvPr/>
        </p:nvCxnSpPr>
        <p:spPr>
          <a:xfrm flipH="1" flipV="1">
            <a:off x="6627937" y="3200400"/>
            <a:ext cx="375654" cy="807224"/>
          </a:xfrm>
          <a:prstGeom prst="line">
            <a:avLst/>
          </a:prstGeom>
          <a:ln w="19050">
            <a:solidFill>
              <a:srgbClr val="FF0000"/>
            </a:solidFill>
          </a:ln>
          <a:effectLst>
            <a:glow rad="38100">
              <a:srgbClr val="FF0000">
                <a:alpha val="1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6C14D-EA41-4345-9FBD-80272997C6CD}" type="slidenum">
              <a:rPr kumimoji="1" lang="ja-JP" altLang="en-US" smtClean="0"/>
              <a:t>19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366718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EA4A21C-20BE-4472-9D8F-7ACD7D289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授業計画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A6187F9-A533-47F2-ABA4-0AD1B68E64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468074"/>
            <a:ext cx="7886700" cy="5064532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ja-JP" altLang="ja-JP" sz="2200" b="1" dirty="0"/>
              <a:t>第</a:t>
            </a:r>
            <a:r>
              <a:rPr lang="en-US" altLang="ja-JP" sz="2200" b="1" dirty="0"/>
              <a:t>1</a:t>
            </a:r>
            <a:r>
              <a:rPr lang="ja-JP" altLang="ja-JP" sz="2200" b="1" dirty="0"/>
              <a:t>回：</a:t>
            </a:r>
            <a:r>
              <a:rPr lang="ja-JP" altLang="ja-JP" sz="2200" dirty="0"/>
              <a:t>ガイダンス、</a:t>
            </a:r>
            <a:r>
              <a:rPr lang="en-US" altLang="ja-JP" sz="2200" dirty="0"/>
              <a:t>Java</a:t>
            </a:r>
            <a:r>
              <a:rPr lang="ja-JP" altLang="ja-JP" sz="2200" dirty="0"/>
              <a:t>開発環境の構築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ja-JP" altLang="ja-JP" sz="2200" b="1" dirty="0"/>
              <a:t>第</a:t>
            </a:r>
            <a:r>
              <a:rPr lang="en-US" altLang="ja-JP" sz="2200" b="1" dirty="0"/>
              <a:t>2</a:t>
            </a:r>
            <a:r>
              <a:rPr lang="ja-JP" altLang="ja-JP" sz="2200" b="1" dirty="0"/>
              <a:t>回：</a:t>
            </a:r>
            <a:r>
              <a:rPr lang="en-US" altLang="ja-JP" sz="2200" dirty="0"/>
              <a:t>GUI</a:t>
            </a:r>
            <a:r>
              <a:rPr lang="ja-JP" altLang="ja-JP" sz="2200" dirty="0"/>
              <a:t>アプリケーション開発、画像データの入出力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ja-JP" altLang="ja-JP" sz="2200" b="1" dirty="0">
                <a:solidFill>
                  <a:srgbClr val="FF0000"/>
                </a:solidFill>
              </a:rPr>
              <a:t>第</a:t>
            </a:r>
            <a:r>
              <a:rPr lang="en-US" altLang="ja-JP" sz="2200" b="1" dirty="0">
                <a:solidFill>
                  <a:srgbClr val="FF0000"/>
                </a:solidFill>
              </a:rPr>
              <a:t>3</a:t>
            </a:r>
            <a:r>
              <a:rPr lang="ja-JP" altLang="ja-JP" sz="2200" b="1" dirty="0">
                <a:solidFill>
                  <a:srgbClr val="FF0000"/>
                </a:solidFill>
              </a:rPr>
              <a:t>回：前処理</a:t>
            </a:r>
            <a:r>
              <a:rPr lang="en-US" altLang="ja-JP" sz="2200" b="1" dirty="0">
                <a:solidFill>
                  <a:srgbClr val="FF0000"/>
                </a:solidFill>
              </a:rPr>
              <a:t>(1)</a:t>
            </a:r>
            <a:r>
              <a:rPr lang="ja-JP" altLang="ja-JP" sz="2200" b="1" dirty="0">
                <a:solidFill>
                  <a:srgbClr val="FF0000"/>
                </a:solidFill>
              </a:rPr>
              <a:t>（</a:t>
            </a:r>
            <a:r>
              <a:rPr lang="ja-JP" altLang="en-US" sz="2200" b="1" dirty="0">
                <a:solidFill>
                  <a:srgbClr val="FF0000"/>
                </a:solidFill>
              </a:rPr>
              <a:t>二値化処理、画像の配列化</a:t>
            </a:r>
            <a:r>
              <a:rPr lang="ja-JP" altLang="ja-JP" sz="2200" b="1" dirty="0">
                <a:solidFill>
                  <a:srgbClr val="FF0000"/>
                </a:solidFill>
              </a:rPr>
              <a:t>）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ja-JP" altLang="ja-JP" sz="2200" b="1" dirty="0"/>
              <a:t>第</a:t>
            </a:r>
            <a:r>
              <a:rPr lang="en-US" altLang="ja-JP" sz="2200" b="1" dirty="0"/>
              <a:t>4</a:t>
            </a:r>
            <a:r>
              <a:rPr lang="ja-JP" altLang="ja-JP" sz="2200" b="1" dirty="0"/>
              <a:t>回：</a:t>
            </a:r>
            <a:r>
              <a:rPr lang="ja-JP" altLang="ja-JP" sz="2200" dirty="0"/>
              <a:t>前処理</a:t>
            </a:r>
            <a:r>
              <a:rPr lang="en-US" altLang="ja-JP" sz="2200" dirty="0"/>
              <a:t>(2)</a:t>
            </a:r>
            <a:r>
              <a:rPr lang="ja-JP" altLang="ja-JP" sz="2200" dirty="0"/>
              <a:t>（</a:t>
            </a:r>
            <a:r>
              <a:rPr lang="ja-JP" altLang="en-US" sz="2200" dirty="0"/>
              <a:t>モルフォロジー演算</a:t>
            </a:r>
            <a:r>
              <a:rPr lang="ja-JP" altLang="ja-JP" sz="2200" dirty="0"/>
              <a:t>）</a:t>
            </a:r>
            <a:endParaRPr lang="en-US" altLang="ja-JP" sz="2200" b="1" dirty="0"/>
          </a:p>
          <a:p>
            <a:pPr marL="0" indent="0">
              <a:lnSpc>
                <a:spcPct val="150000"/>
              </a:lnSpc>
              <a:buNone/>
            </a:pPr>
            <a:r>
              <a:rPr lang="ja-JP" altLang="ja-JP" sz="2200" b="1" dirty="0"/>
              <a:t>第</a:t>
            </a:r>
            <a:r>
              <a:rPr lang="en-US" altLang="ja-JP" sz="2200" b="1" dirty="0"/>
              <a:t>5</a:t>
            </a:r>
            <a:r>
              <a:rPr lang="ja-JP" altLang="ja-JP" sz="2200" b="1" dirty="0"/>
              <a:t>回：</a:t>
            </a:r>
            <a:r>
              <a:rPr lang="ja-JP" altLang="ja-JP" sz="2200" dirty="0"/>
              <a:t>前処理</a:t>
            </a:r>
            <a:r>
              <a:rPr lang="en-US" altLang="ja-JP" sz="2200" dirty="0"/>
              <a:t>(3)</a:t>
            </a:r>
            <a:r>
              <a:rPr lang="ja-JP" altLang="ja-JP" sz="2200" dirty="0"/>
              <a:t>（平滑化、先鋭化）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ja-JP" altLang="ja-JP" sz="2200" b="1" dirty="0"/>
              <a:t>第</a:t>
            </a:r>
            <a:r>
              <a:rPr lang="en-US" altLang="ja-JP" sz="2200" b="1" dirty="0"/>
              <a:t>6</a:t>
            </a:r>
            <a:r>
              <a:rPr lang="ja-JP" altLang="ja-JP" sz="2200" b="1" dirty="0"/>
              <a:t>回：</a:t>
            </a:r>
            <a:r>
              <a:rPr lang="ja-JP" altLang="ja-JP" sz="2200" dirty="0"/>
              <a:t>画像の特徴抽出・特徴解析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ja-JP" altLang="ja-JP" sz="2200" b="1" dirty="0"/>
              <a:t>第</a:t>
            </a:r>
            <a:r>
              <a:rPr lang="en-US" altLang="ja-JP" sz="2200" b="1" dirty="0"/>
              <a:t>7</a:t>
            </a:r>
            <a:r>
              <a:rPr lang="ja-JP" altLang="ja-JP" sz="2200" b="1" dirty="0"/>
              <a:t>回：</a:t>
            </a:r>
            <a:r>
              <a:rPr lang="ja-JP" altLang="ja-JP" sz="2200" dirty="0"/>
              <a:t>画像の定量評価（</a:t>
            </a:r>
            <a:r>
              <a:rPr lang="en-US" altLang="ja-JP" sz="2200" dirty="0"/>
              <a:t>MSE</a:t>
            </a:r>
            <a:r>
              <a:rPr lang="ja-JP" altLang="ja-JP" sz="2200" dirty="0" err="1"/>
              <a:t>、</a:t>
            </a:r>
            <a:r>
              <a:rPr lang="en-US" altLang="ja-JP" sz="2200" dirty="0"/>
              <a:t>PSNR</a:t>
            </a:r>
            <a:r>
              <a:rPr lang="ja-JP" altLang="ja-JP" sz="2200" dirty="0" err="1"/>
              <a:t>、</a:t>
            </a:r>
            <a:r>
              <a:rPr lang="en-US" altLang="ja-JP" sz="2200" dirty="0"/>
              <a:t>CNR</a:t>
            </a:r>
            <a:r>
              <a:rPr lang="ja-JP" altLang="ja-JP" sz="2200" dirty="0"/>
              <a:t>）</a:t>
            </a:r>
            <a:endParaRPr lang="en-US" altLang="ja-JP" sz="2200" dirty="0"/>
          </a:p>
          <a:p>
            <a:pPr marL="0" indent="0">
              <a:lnSpc>
                <a:spcPct val="150000"/>
              </a:lnSpc>
              <a:buNone/>
            </a:pPr>
            <a:r>
              <a:rPr lang="ja-JP" altLang="ja-JP" sz="2200" b="1" dirty="0"/>
              <a:t>第</a:t>
            </a:r>
            <a:r>
              <a:rPr lang="en-US" altLang="ja-JP" sz="2200" b="1" dirty="0"/>
              <a:t>8</a:t>
            </a:r>
            <a:r>
              <a:rPr lang="ja-JP" altLang="ja-JP" sz="2200" b="1" dirty="0"/>
              <a:t>回：</a:t>
            </a:r>
            <a:r>
              <a:rPr lang="ja-JP" altLang="en-US" sz="2200" dirty="0"/>
              <a:t>コンピュータ診断支援への展開、まとめ</a:t>
            </a:r>
            <a:endParaRPr kumimoji="1" lang="ja-JP" altLang="en-US" sz="2200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53A54A2F-1BBA-41B2-A0F3-2E75AB6570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6C14D-EA41-4345-9FBD-80272997C6CD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11399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二値化処理</a:t>
            </a:r>
            <a:endParaRPr kumimoji="1" lang="ja-JP" altLang="en-US" dirty="0"/>
          </a:p>
        </p:txBody>
      </p:sp>
      <p:sp>
        <p:nvSpPr>
          <p:cNvPr id="4" name="角丸四角形 3"/>
          <p:cNvSpPr/>
          <p:nvPr/>
        </p:nvSpPr>
        <p:spPr>
          <a:xfrm>
            <a:off x="564190" y="1735122"/>
            <a:ext cx="8015620" cy="4898592"/>
          </a:xfrm>
          <a:prstGeom prst="roundRect">
            <a:avLst>
              <a:gd name="adj" fmla="val 2494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ja-JP" sz="1200" dirty="0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private</a:t>
            </a:r>
            <a:r>
              <a:rPr lang="en-US" altLang="ja-JP" sz="12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lang="en-US" altLang="ja-JP" sz="1200" dirty="0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void</a:t>
            </a:r>
            <a:r>
              <a:rPr lang="en-US" altLang="ja-JP" sz="12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lang="en-US" altLang="ja-JP" sz="1200" b="1" dirty="0" err="1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btnBinarizationActionPerformed</a:t>
            </a:r>
            <a:r>
              <a:rPr lang="en-US" altLang="ja-JP" sz="12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(</a:t>
            </a:r>
            <a:r>
              <a:rPr lang="en-US" altLang="ja-JP" sz="1200" dirty="0" err="1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java.awt.event.MouseEvent</a:t>
            </a:r>
            <a:r>
              <a:rPr lang="en-US" altLang="ja-JP" sz="12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lang="en-US" altLang="ja-JP" sz="1200" dirty="0" err="1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evt</a:t>
            </a:r>
            <a:r>
              <a:rPr lang="en-US" altLang="ja-JP" sz="12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) {</a:t>
            </a:r>
          </a:p>
          <a:p>
            <a:pPr lvl="1">
              <a:lnSpc>
                <a:spcPct val="150000"/>
              </a:lnSpc>
            </a:pPr>
            <a:r>
              <a:rPr lang="en-US" altLang="ja-JP" sz="1200" dirty="0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if</a:t>
            </a:r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(</a:t>
            </a:r>
            <a:r>
              <a:rPr lang="en-US" altLang="ja-JP" sz="1200" dirty="0" err="1">
                <a:solidFill>
                  <a:srgbClr val="0099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bufImage</a:t>
            </a:r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== </a:t>
            </a:r>
            <a:r>
              <a:rPr lang="en-US" altLang="ja-JP" sz="1200" dirty="0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null</a:t>
            </a:r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) </a:t>
            </a:r>
            <a:r>
              <a:rPr lang="en-US" altLang="ja-JP" sz="1200" dirty="0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return</a:t>
            </a:r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; </a:t>
            </a:r>
            <a:r>
              <a:rPr lang="ja-JP" altLang="en-US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lang="en-US" altLang="ja-JP" sz="1200" dirty="0">
                <a:solidFill>
                  <a:srgbClr val="969696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// </a:t>
            </a:r>
            <a:r>
              <a:rPr lang="ja-JP" altLang="en-US" sz="1200" dirty="0">
                <a:solidFill>
                  <a:srgbClr val="969696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画像パネルが空の場合、終了</a:t>
            </a:r>
          </a:p>
          <a:p>
            <a:pPr lvl="1">
              <a:lnSpc>
                <a:spcPct val="150000"/>
              </a:lnSpc>
            </a:pPr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Color c;</a:t>
            </a:r>
          </a:p>
          <a:p>
            <a:pPr lvl="1">
              <a:lnSpc>
                <a:spcPct val="150000"/>
              </a:lnSpc>
            </a:pPr>
            <a:r>
              <a:rPr lang="en-US" altLang="ja-JP" sz="1200" dirty="0" err="1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int</a:t>
            </a:r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gray;</a:t>
            </a:r>
          </a:p>
          <a:p>
            <a:pPr lvl="1">
              <a:lnSpc>
                <a:spcPct val="150000"/>
              </a:lnSpc>
            </a:pPr>
            <a:r>
              <a:rPr lang="en-US" altLang="ja-JP" sz="1200" dirty="0">
                <a:solidFill>
                  <a:srgbClr val="969696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// </a:t>
            </a:r>
            <a:r>
              <a:rPr lang="ja-JP" altLang="en-US" sz="1200" dirty="0">
                <a:solidFill>
                  <a:srgbClr val="969696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全てのピクセルに対して処理</a:t>
            </a:r>
          </a:p>
          <a:p>
            <a:pPr lvl="1">
              <a:lnSpc>
                <a:spcPct val="150000"/>
              </a:lnSpc>
            </a:pPr>
            <a:r>
              <a:rPr lang="en-US" altLang="ja-JP" sz="1200" dirty="0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for</a:t>
            </a:r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(</a:t>
            </a:r>
            <a:r>
              <a:rPr lang="en-US" altLang="ja-JP" sz="1200" dirty="0" err="1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int</a:t>
            </a:r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y = 0; y &lt; </a:t>
            </a:r>
            <a:r>
              <a:rPr lang="en-US" altLang="ja-JP" sz="1200" dirty="0" err="1">
                <a:solidFill>
                  <a:srgbClr val="0099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bufImage</a:t>
            </a:r>
            <a:r>
              <a:rPr lang="en-US" altLang="ja-JP" sz="1200" dirty="0" err="1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.getHeight</a:t>
            </a:r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(); y++) {</a:t>
            </a:r>
          </a:p>
          <a:p>
            <a:pPr lvl="1">
              <a:lnSpc>
                <a:spcPct val="150000"/>
              </a:lnSpc>
            </a:pPr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	</a:t>
            </a:r>
            <a:r>
              <a:rPr lang="en-US" altLang="ja-JP" sz="1200" dirty="0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for</a:t>
            </a:r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(</a:t>
            </a:r>
            <a:r>
              <a:rPr lang="en-US" altLang="ja-JP" sz="1200" dirty="0" err="1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int</a:t>
            </a:r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x = 0; x &lt; </a:t>
            </a:r>
            <a:r>
              <a:rPr lang="en-US" altLang="ja-JP" sz="1200" dirty="0" err="1">
                <a:solidFill>
                  <a:srgbClr val="0099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bufImage</a:t>
            </a:r>
            <a:r>
              <a:rPr lang="en-US" altLang="ja-JP" sz="1200" dirty="0" err="1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.getWidth</a:t>
            </a:r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(); x++) {</a:t>
            </a:r>
          </a:p>
          <a:p>
            <a:pPr lvl="1">
              <a:lnSpc>
                <a:spcPct val="150000"/>
              </a:lnSpc>
            </a:pPr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		c = </a:t>
            </a:r>
            <a:r>
              <a:rPr lang="en-US" altLang="ja-JP" sz="1200" dirty="0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new</a:t>
            </a:r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Color(</a:t>
            </a:r>
            <a:r>
              <a:rPr lang="en-US" altLang="ja-JP" sz="1200" dirty="0" err="1">
                <a:solidFill>
                  <a:srgbClr val="0099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bufImage</a:t>
            </a:r>
            <a:r>
              <a:rPr lang="en-US" altLang="ja-JP" sz="1200" dirty="0" err="1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.getRGB</a:t>
            </a:r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(x, y));</a:t>
            </a:r>
          </a:p>
          <a:p>
            <a:pPr lvl="1">
              <a:lnSpc>
                <a:spcPct val="150000"/>
              </a:lnSpc>
            </a:pPr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		gray = (</a:t>
            </a:r>
            <a:r>
              <a:rPr lang="en-US" altLang="ja-JP" sz="1200" dirty="0" err="1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c.getRed</a:t>
            </a:r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() + </a:t>
            </a:r>
            <a:r>
              <a:rPr lang="en-US" altLang="ja-JP" sz="1200" dirty="0" err="1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c.getGreen</a:t>
            </a:r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() + </a:t>
            </a:r>
            <a:r>
              <a:rPr lang="en-US" altLang="ja-JP" sz="1200" dirty="0" err="1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c.getBlue</a:t>
            </a:r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()) / 3; </a:t>
            </a:r>
          </a:p>
          <a:p>
            <a:pPr lvl="1">
              <a:lnSpc>
                <a:spcPct val="150000"/>
              </a:lnSpc>
            </a:pPr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		</a:t>
            </a:r>
            <a:r>
              <a:rPr lang="en-US" altLang="ja-JP" sz="1200" dirty="0">
                <a:solidFill>
                  <a:srgbClr val="969696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// </a:t>
            </a:r>
            <a:r>
              <a:rPr lang="ja-JP" altLang="en-US" sz="1200" dirty="0">
                <a:solidFill>
                  <a:srgbClr val="969696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二値化処理</a:t>
            </a:r>
            <a:endParaRPr lang="en-US" altLang="ja-JP" sz="1200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lvl="1">
              <a:lnSpc>
                <a:spcPct val="150000"/>
              </a:lnSpc>
            </a:pPr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		</a:t>
            </a:r>
            <a:r>
              <a:rPr lang="en-US" altLang="ja-JP" sz="1200" dirty="0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if</a:t>
            </a:r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(gray &lt; 128)	gray = 0;</a:t>
            </a:r>
          </a:p>
          <a:p>
            <a:pPr lvl="1">
              <a:lnSpc>
                <a:spcPct val="150000"/>
              </a:lnSpc>
            </a:pPr>
            <a:r>
              <a:rPr lang="en-US" altLang="ja-JP" sz="1200" dirty="0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		else</a:t>
            </a:r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			gray = 255;</a:t>
            </a:r>
          </a:p>
          <a:p>
            <a:pPr lvl="1">
              <a:lnSpc>
                <a:spcPct val="150000"/>
              </a:lnSpc>
            </a:pPr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		</a:t>
            </a:r>
            <a:r>
              <a:rPr lang="en-US" altLang="ja-JP" sz="1200" dirty="0" err="1">
                <a:solidFill>
                  <a:srgbClr val="0099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bufImage</a:t>
            </a:r>
            <a:r>
              <a:rPr lang="en-US" altLang="ja-JP" sz="1200" dirty="0" err="1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.setRGB</a:t>
            </a:r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(x, y, </a:t>
            </a:r>
            <a:r>
              <a:rPr lang="en-US" altLang="ja-JP" sz="1200" dirty="0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new</a:t>
            </a:r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Color(gray, gray, gray).</a:t>
            </a:r>
            <a:r>
              <a:rPr lang="en-US" altLang="ja-JP" sz="1200" dirty="0" err="1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getRGB</a:t>
            </a:r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());</a:t>
            </a:r>
          </a:p>
          <a:p>
            <a:pPr lvl="1">
              <a:lnSpc>
                <a:spcPct val="150000"/>
              </a:lnSpc>
            </a:pPr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	}</a:t>
            </a:r>
          </a:p>
          <a:p>
            <a:pPr lvl="1">
              <a:lnSpc>
                <a:spcPct val="150000"/>
              </a:lnSpc>
            </a:pPr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}</a:t>
            </a:r>
          </a:p>
          <a:p>
            <a:pPr>
              <a:lnSpc>
                <a:spcPct val="150000"/>
              </a:lnSpc>
            </a:pPr>
            <a:r>
              <a:rPr lang="en-US" altLang="ja-JP" sz="1200" dirty="0">
                <a:solidFill>
                  <a:srgbClr val="0099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	</a:t>
            </a:r>
            <a:r>
              <a:rPr lang="en-US" altLang="ja-JP" sz="1200" dirty="0" err="1">
                <a:solidFill>
                  <a:srgbClr val="0099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lblDraw</a:t>
            </a:r>
            <a:r>
              <a:rPr lang="en-US" altLang="ja-JP" sz="1200" dirty="0" err="1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.setIcon</a:t>
            </a:r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(</a:t>
            </a:r>
            <a:r>
              <a:rPr lang="en-US" altLang="ja-JP" sz="1200" dirty="0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new</a:t>
            </a:r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lang="en-US" altLang="ja-JP" sz="1200" dirty="0" err="1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ImageIcon</a:t>
            </a:r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(</a:t>
            </a:r>
            <a:r>
              <a:rPr lang="en-US" altLang="ja-JP" sz="1200" dirty="0" err="1">
                <a:solidFill>
                  <a:srgbClr val="0099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bufImage</a:t>
            </a:r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));</a:t>
            </a:r>
            <a:endParaRPr lang="ja-JP" altLang="en-US" sz="1200" dirty="0">
              <a:solidFill>
                <a:srgbClr val="969696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>
              <a:lnSpc>
                <a:spcPct val="150000"/>
              </a:lnSpc>
            </a:pPr>
            <a:r>
              <a:rPr lang="en-US" altLang="ja-JP" sz="12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}</a:t>
            </a: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551259" y="1369977"/>
            <a:ext cx="80414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2. </a:t>
            </a:r>
            <a:r>
              <a:rPr kumimoji="1" lang="en-US" altLang="ja-JP" sz="1600" dirty="0" err="1"/>
              <a:t>btnBinarization</a:t>
            </a:r>
            <a:r>
              <a:rPr kumimoji="1" lang="en-US" altLang="ja-JP" sz="1600" dirty="0"/>
              <a:t> </a:t>
            </a:r>
            <a:r>
              <a:rPr kumimoji="1" lang="ja-JP" altLang="en-US" sz="1600" dirty="0"/>
              <a:t>をダブルクリックし、以下のソースコードを記述</a:t>
            </a:r>
          </a:p>
        </p:txBody>
      </p:sp>
      <p:sp>
        <p:nvSpPr>
          <p:cNvPr id="14" name="正方形/長方形 13"/>
          <p:cNvSpPr/>
          <p:nvPr/>
        </p:nvSpPr>
        <p:spPr>
          <a:xfrm>
            <a:off x="1092200" y="2635250"/>
            <a:ext cx="812800" cy="279399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  <a:effectLst>
            <a:glow rad="38100">
              <a:srgbClr val="FF0000">
                <a:alpha val="1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角丸四角形 14"/>
          <p:cNvSpPr/>
          <p:nvPr/>
        </p:nvSpPr>
        <p:spPr>
          <a:xfrm>
            <a:off x="4598480" y="2547536"/>
            <a:ext cx="2189670" cy="454827"/>
          </a:xfrm>
          <a:prstGeom prst="roundRect">
            <a:avLst/>
          </a:prstGeom>
          <a:gradFill flip="none" rotWithShape="1">
            <a:gsLst>
              <a:gs pos="0">
                <a:srgbClr val="BC0000"/>
              </a:gs>
              <a:gs pos="50000">
                <a:srgbClr val="E60000"/>
              </a:gs>
              <a:gs pos="100000">
                <a:srgbClr val="FF1919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perspectiveFront" fov="0">
              <a:rot lat="0" lon="0" rev="0"/>
            </a:camera>
            <a:lightRig rig="soft" dir="t">
              <a:rot lat="0" lon="0" rev="0"/>
            </a:lightRig>
          </a:scene3d>
          <a:sp3d prstMaterial="powder">
            <a:bevelT w="38100" h="31750" prst="softRound"/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lIns="0" tIns="72000" rIns="0" bIns="0" rtlCol="0" anchor="ctr" anchorCtr="0">
            <a:noAutofit/>
          </a:bodyPr>
          <a:lstStyle/>
          <a:p>
            <a:pPr algn="ctr"/>
            <a:r>
              <a:rPr lang="ja-JP" altLang="en-US" sz="1600" b="1" dirty="0">
                <a:solidFill>
                  <a:prstClr val="white"/>
                </a:solidFill>
                <a:latin typeface="+mn-ea"/>
              </a:rPr>
              <a:t>ソースコードの短縮</a:t>
            </a:r>
          </a:p>
        </p:txBody>
      </p:sp>
      <p:cxnSp>
        <p:nvCxnSpPr>
          <p:cNvPr id="16" name="直線コネクタ 15"/>
          <p:cNvCxnSpPr>
            <a:cxnSpLocks/>
            <a:stCxn id="15" idx="1"/>
            <a:endCxn id="14" idx="3"/>
          </p:cNvCxnSpPr>
          <p:nvPr/>
        </p:nvCxnSpPr>
        <p:spPr>
          <a:xfrm flipH="1">
            <a:off x="1905000" y="2774950"/>
            <a:ext cx="2693480" cy="0"/>
          </a:xfrm>
          <a:prstGeom prst="line">
            <a:avLst/>
          </a:prstGeom>
          <a:ln w="19050">
            <a:solidFill>
              <a:srgbClr val="FF0000"/>
            </a:solidFill>
          </a:ln>
          <a:effectLst>
            <a:glow rad="38100">
              <a:srgbClr val="FF0000">
                <a:alpha val="1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正方形/長方形 22"/>
          <p:cNvSpPr/>
          <p:nvPr/>
        </p:nvSpPr>
        <p:spPr>
          <a:xfrm>
            <a:off x="2012950" y="4538844"/>
            <a:ext cx="2470150" cy="579258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  <a:effectLst>
            <a:glow rad="38100">
              <a:srgbClr val="FF0000">
                <a:alpha val="1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角丸四角形 23"/>
          <p:cNvSpPr/>
          <p:nvPr/>
        </p:nvSpPr>
        <p:spPr>
          <a:xfrm>
            <a:off x="4762976" y="4460960"/>
            <a:ext cx="4050348" cy="454827"/>
          </a:xfrm>
          <a:prstGeom prst="roundRect">
            <a:avLst/>
          </a:prstGeom>
          <a:gradFill flip="none" rotWithShape="1">
            <a:gsLst>
              <a:gs pos="0">
                <a:srgbClr val="BC0000"/>
              </a:gs>
              <a:gs pos="50000">
                <a:srgbClr val="E60000"/>
              </a:gs>
              <a:gs pos="100000">
                <a:srgbClr val="FF1919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perspectiveFront" fov="0">
              <a:rot lat="0" lon="0" rev="0"/>
            </a:camera>
            <a:lightRig rig="soft" dir="t">
              <a:rot lat="0" lon="0" rev="0"/>
            </a:lightRig>
          </a:scene3d>
          <a:sp3d prstMaterial="powder">
            <a:bevelT w="38100" h="31750" prst="softRound"/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lIns="0" tIns="72000" rIns="0" bIns="0" rtlCol="0" anchor="ctr" anchorCtr="0">
            <a:noAutofit/>
          </a:bodyPr>
          <a:lstStyle/>
          <a:p>
            <a:pPr algn="ctr"/>
            <a:r>
              <a:rPr lang="ja-JP" altLang="en-US" sz="1600" b="1" dirty="0">
                <a:solidFill>
                  <a:prstClr val="white"/>
                </a:solidFill>
                <a:latin typeface="+mn-ea"/>
              </a:rPr>
              <a:t>黒 </a:t>
            </a:r>
            <a:r>
              <a:rPr lang="en-US" altLang="ja-JP" sz="1600" b="1" dirty="0">
                <a:solidFill>
                  <a:prstClr val="white"/>
                </a:solidFill>
                <a:latin typeface="+mn-ea"/>
              </a:rPr>
              <a:t>(0) </a:t>
            </a:r>
            <a:r>
              <a:rPr lang="ja-JP" altLang="en-US" sz="1600" b="1" dirty="0">
                <a:solidFill>
                  <a:prstClr val="white"/>
                </a:solidFill>
                <a:latin typeface="+mn-ea"/>
              </a:rPr>
              <a:t>か白 </a:t>
            </a:r>
            <a:r>
              <a:rPr lang="en-US" altLang="ja-JP" sz="1600" b="1" dirty="0">
                <a:solidFill>
                  <a:prstClr val="white"/>
                </a:solidFill>
                <a:latin typeface="+mn-ea"/>
              </a:rPr>
              <a:t>(255) </a:t>
            </a:r>
            <a:r>
              <a:rPr lang="ja-JP" altLang="en-US" sz="1600" b="1" dirty="0">
                <a:solidFill>
                  <a:prstClr val="white"/>
                </a:solidFill>
                <a:latin typeface="+mn-ea"/>
              </a:rPr>
              <a:t>の二値に分類</a:t>
            </a:r>
          </a:p>
        </p:txBody>
      </p:sp>
      <p:cxnSp>
        <p:nvCxnSpPr>
          <p:cNvPr id="25" name="直線コネクタ 24"/>
          <p:cNvCxnSpPr>
            <a:cxnSpLocks/>
            <a:stCxn id="24" idx="1"/>
            <a:endCxn id="23" idx="3"/>
          </p:cNvCxnSpPr>
          <p:nvPr/>
        </p:nvCxnSpPr>
        <p:spPr>
          <a:xfrm flipH="1">
            <a:off x="4483100" y="4688374"/>
            <a:ext cx="279876" cy="140099"/>
          </a:xfrm>
          <a:prstGeom prst="line">
            <a:avLst/>
          </a:prstGeom>
          <a:ln w="19050">
            <a:solidFill>
              <a:srgbClr val="FF0000"/>
            </a:solidFill>
          </a:ln>
          <a:effectLst>
            <a:glow rad="38100">
              <a:srgbClr val="FF0000">
                <a:alpha val="1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6C14D-EA41-4345-9FBD-80272997C6CD}" type="slidenum">
              <a:rPr kumimoji="1" lang="ja-JP" altLang="en-US" smtClean="0"/>
              <a:t>20</a:t>
            </a:fld>
            <a:endParaRPr kumimoji="1" lang="ja-JP" altLang="en-US"/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B40CDF78-D850-433D-A982-CF4CC210D05E}"/>
              </a:ext>
            </a:extLst>
          </p:cNvPr>
          <p:cNvSpPr/>
          <p:nvPr/>
        </p:nvSpPr>
        <p:spPr>
          <a:xfrm>
            <a:off x="2012950" y="4021592"/>
            <a:ext cx="4127500" cy="279399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  <a:effectLst>
            <a:glow rad="38100">
              <a:srgbClr val="FF0000">
                <a:alpha val="1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7" name="直線コネクタ 26">
            <a:extLst>
              <a:ext uri="{FF2B5EF4-FFF2-40B4-BE49-F238E27FC236}">
                <a16:creationId xmlns:a16="http://schemas.microsoft.com/office/drawing/2014/main" id="{D8B3573C-26A3-4808-BF2D-04EE1FE0485A}"/>
              </a:ext>
            </a:extLst>
          </p:cNvPr>
          <p:cNvCxnSpPr>
            <a:cxnSpLocks/>
            <a:stCxn id="15" idx="1"/>
            <a:endCxn id="26" idx="0"/>
          </p:cNvCxnSpPr>
          <p:nvPr/>
        </p:nvCxnSpPr>
        <p:spPr>
          <a:xfrm flipH="1">
            <a:off x="4076700" y="2774950"/>
            <a:ext cx="521780" cy="1246642"/>
          </a:xfrm>
          <a:prstGeom prst="line">
            <a:avLst/>
          </a:prstGeom>
          <a:ln w="19050">
            <a:solidFill>
              <a:srgbClr val="FF0000"/>
            </a:solidFill>
          </a:ln>
          <a:effectLst>
            <a:glow rad="38100">
              <a:srgbClr val="FF0000">
                <a:alpha val="1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8583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966FEA98-2300-4147-9287-B89738879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9872" y="1952775"/>
            <a:ext cx="5484255" cy="4320000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二値化処理</a:t>
            </a:r>
          </a:p>
        </p:txBody>
      </p:sp>
      <p:sp>
        <p:nvSpPr>
          <p:cNvPr id="5" name="コンテンツ プレースホルダー 2"/>
          <p:cNvSpPr txBox="1">
            <a:spLocks/>
          </p:cNvSpPr>
          <p:nvPr/>
        </p:nvSpPr>
        <p:spPr>
          <a:xfrm>
            <a:off x="628650" y="1359824"/>
            <a:ext cx="7886700" cy="5929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l"/>
              <a:defRPr kumimoji="1"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l"/>
              <a:defRPr kumimoji="1"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l"/>
              <a:defRPr kumimoji="1"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l"/>
              <a:defRPr kumimoji="1"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l"/>
              <a:defRPr kumimoji="1"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ja-JP" sz="1800" dirty="0">
                <a:solidFill>
                  <a:schemeClr val="tx1"/>
                </a:solidFill>
                <a:latin typeface="+mn-ea"/>
              </a:rPr>
              <a:t>3.</a:t>
            </a:r>
            <a:r>
              <a:rPr lang="ja-JP" altLang="en-US" sz="1800" dirty="0">
                <a:solidFill>
                  <a:schemeClr val="tx1"/>
                </a:solidFill>
                <a:latin typeface="+mn-ea"/>
              </a:rPr>
              <a:t> 実行結果</a:t>
            </a: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2445" y="5307398"/>
            <a:ext cx="1476375" cy="1470234"/>
          </a:xfrm>
          <a:prstGeom prst="rect">
            <a:avLst/>
          </a:prstGeom>
        </p:spPr>
      </p:pic>
      <p:sp>
        <p:nvSpPr>
          <p:cNvPr id="7" name="テキスト ボックス 6"/>
          <p:cNvSpPr txBox="1"/>
          <p:nvPr/>
        </p:nvSpPr>
        <p:spPr>
          <a:xfrm>
            <a:off x="7756525" y="5814923"/>
            <a:ext cx="93345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700" b="1" dirty="0">
                <a:solidFill>
                  <a:srgbClr val="FF0000"/>
                </a:solidFill>
              </a:rPr>
              <a:t>///      ///</a:t>
            </a:r>
            <a:endParaRPr kumimoji="1" lang="ja-JP" altLang="en-US" sz="700" b="1" dirty="0">
              <a:solidFill>
                <a:srgbClr val="FF0000"/>
              </a:solidFill>
            </a:endParaRPr>
          </a:p>
        </p:txBody>
      </p:sp>
      <p:sp>
        <p:nvSpPr>
          <p:cNvPr id="8" name="スライド番号プレースホルダー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6C14D-EA41-4345-9FBD-80272997C6CD}" type="slidenum">
              <a:rPr kumimoji="1" lang="ja-JP" altLang="en-US" smtClean="0"/>
              <a:t>21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880359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しきい値（</a:t>
            </a:r>
            <a:r>
              <a:rPr kumimoji="1" lang="en-US" altLang="ja-JP" dirty="0"/>
              <a:t>Threshold</a:t>
            </a:r>
            <a:r>
              <a:rPr kumimoji="1" lang="ja-JP" altLang="en-US" dirty="0"/>
              <a:t>）</a:t>
            </a:r>
          </a:p>
        </p:txBody>
      </p:sp>
      <p:sp>
        <p:nvSpPr>
          <p:cNvPr id="4" name="角丸四角形 3"/>
          <p:cNvSpPr/>
          <p:nvPr/>
        </p:nvSpPr>
        <p:spPr>
          <a:xfrm>
            <a:off x="564190" y="1735122"/>
            <a:ext cx="8015620" cy="4898592"/>
          </a:xfrm>
          <a:prstGeom prst="roundRect">
            <a:avLst>
              <a:gd name="adj" fmla="val 2494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ja-JP" sz="1200" dirty="0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private</a:t>
            </a:r>
            <a:r>
              <a:rPr lang="en-US" altLang="ja-JP" sz="12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lang="en-US" altLang="ja-JP" sz="1200" dirty="0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void</a:t>
            </a:r>
            <a:r>
              <a:rPr lang="en-US" altLang="ja-JP" sz="12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lang="en-US" altLang="ja-JP" sz="1200" b="1" dirty="0" err="1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btnBinarizationActionPerformed</a:t>
            </a:r>
            <a:r>
              <a:rPr lang="en-US" altLang="ja-JP" sz="12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(</a:t>
            </a:r>
            <a:r>
              <a:rPr lang="en-US" altLang="ja-JP" sz="1200" dirty="0" err="1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java.awt.event.MouseEvent</a:t>
            </a:r>
            <a:r>
              <a:rPr lang="en-US" altLang="ja-JP" sz="12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lang="en-US" altLang="ja-JP" sz="1200" dirty="0" err="1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evt</a:t>
            </a:r>
            <a:r>
              <a:rPr lang="en-US" altLang="ja-JP" sz="12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) {</a:t>
            </a:r>
          </a:p>
          <a:p>
            <a:pPr lvl="1">
              <a:lnSpc>
                <a:spcPct val="150000"/>
              </a:lnSpc>
            </a:pPr>
            <a:r>
              <a:rPr lang="en-US" altLang="ja-JP" sz="1200" dirty="0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if</a:t>
            </a:r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(</a:t>
            </a:r>
            <a:r>
              <a:rPr lang="en-US" altLang="ja-JP" sz="1200" dirty="0" err="1">
                <a:solidFill>
                  <a:srgbClr val="0099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bufImage</a:t>
            </a:r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== </a:t>
            </a:r>
            <a:r>
              <a:rPr lang="en-US" altLang="ja-JP" sz="1200" dirty="0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null</a:t>
            </a:r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) </a:t>
            </a:r>
            <a:r>
              <a:rPr lang="en-US" altLang="ja-JP" sz="1200" dirty="0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return</a:t>
            </a:r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; </a:t>
            </a:r>
            <a:r>
              <a:rPr lang="ja-JP" altLang="en-US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lang="en-US" altLang="ja-JP" sz="1200" dirty="0">
                <a:solidFill>
                  <a:srgbClr val="969696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// </a:t>
            </a:r>
            <a:r>
              <a:rPr lang="ja-JP" altLang="en-US" sz="1200" dirty="0">
                <a:solidFill>
                  <a:srgbClr val="969696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画像パネルが空の場合、終了</a:t>
            </a:r>
          </a:p>
          <a:p>
            <a:pPr lvl="1">
              <a:lnSpc>
                <a:spcPct val="150000"/>
              </a:lnSpc>
            </a:pPr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Color c;</a:t>
            </a:r>
          </a:p>
          <a:p>
            <a:pPr lvl="1">
              <a:lnSpc>
                <a:spcPct val="150000"/>
              </a:lnSpc>
            </a:pPr>
            <a:r>
              <a:rPr lang="en-US" altLang="ja-JP" sz="1200" dirty="0" err="1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int</a:t>
            </a:r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gray;</a:t>
            </a:r>
          </a:p>
          <a:p>
            <a:pPr lvl="1">
              <a:lnSpc>
                <a:spcPct val="150000"/>
              </a:lnSpc>
            </a:pPr>
            <a:r>
              <a:rPr lang="en-US" altLang="ja-JP" sz="1200" dirty="0">
                <a:solidFill>
                  <a:srgbClr val="969696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// </a:t>
            </a:r>
            <a:r>
              <a:rPr lang="ja-JP" altLang="en-US" sz="1200" dirty="0">
                <a:solidFill>
                  <a:srgbClr val="969696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全てのピクセルに対して処理</a:t>
            </a:r>
          </a:p>
          <a:p>
            <a:pPr lvl="1">
              <a:lnSpc>
                <a:spcPct val="150000"/>
              </a:lnSpc>
            </a:pPr>
            <a:r>
              <a:rPr lang="en-US" altLang="ja-JP" sz="1200" dirty="0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for</a:t>
            </a:r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(</a:t>
            </a:r>
            <a:r>
              <a:rPr lang="en-US" altLang="ja-JP" sz="1200" dirty="0" err="1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int</a:t>
            </a:r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y = 0; y &lt; </a:t>
            </a:r>
            <a:r>
              <a:rPr lang="en-US" altLang="ja-JP" sz="1200" dirty="0" err="1">
                <a:solidFill>
                  <a:srgbClr val="0099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bufImage</a:t>
            </a:r>
            <a:r>
              <a:rPr lang="en-US" altLang="ja-JP" sz="1200" dirty="0" err="1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.getHeight</a:t>
            </a:r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(); y++) {</a:t>
            </a:r>
          </a:p>
          <a:p>
            <a:pPr lvl="1">
              <a:lnSpc>
                <a:spcPct val="150000"/>
              </a:lnSpc>
            </a:pPr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	</a:t>
            </a:r>
            <a:r>
              <a:rPr lang="en-US" altLang="ja-JP" sz="1200" dirty="0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for</a:t>
            </a:r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(</a:t>
            </a:r>
            <a:r>
              <a:rPr lang="en-US" altLang="ja-JP" sz="1200" dirty="0" err="1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int</a:t>
            </a:r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x = 0; x &lt; </a:t>
            </a:r>
            <a:r>
              <a:rPr lang="en-US" altLang="ja-JP" sz="1200" dirty="0" err="1">
                <a:solidFill>
                  <a:srgbClr val="0099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bufImage</a:t>
            </a:r>
            <a:r>
              <a:rPr lang="en-US" altLang="ja-JP" sz="1200" dirty="0" err="1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.getWidth</a:t>
            </a:r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(); x++) {</a:t>
            </a:r>
          </a:p>
          <a:p>
            <a:pPr lvl="1">
              <a:lnSpc>
                <a:spcPct val="150000"/>
              </a:lnSpc>
            </a:pPr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		c = </a:t>
            </a:r>
            <a:r>
              <a:rPr lang="en-US" altLang="ja-JP" sz="1200" dirty="0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new</a:t>
            </a:r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Color(</a:t>
            </a:r>
            <a:r>
              <a:rPr lang="en-US" altLang="ja-JP" sz="1200" dirty="0" err="1">
                <a:solidFill>
                  <a:srgbClr val="0099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bufImage</a:t>
            </a:r>
            <a:r>
              <a:rPr lang="en-US" altLang="ja-JP" sz="1200" dirty="0" err="1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.getRGB</a:t>
            </a:r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(x, y));</a:t>
            </a:r>
          </a:p>
          <a:p>
            <a:pPr lvl="1">
              <a:lnSpc>
                <a:spcPct val="150000"/>
              </a:lnSpc>
            </a:pPr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		gray = (</a:t>
            </a:r>
            <a:r>
              <a:rPr lang="en-US" altLang="ja-JP" sz="1200" dirty="0" err="1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c.getRed</a:t>
            </a:r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() + </a:t>
            </a:r>
            <a:r>
              <a:rPr lang="en-US" altLang="ja-JP" sz="1200" dirty="0" err="1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c.getGreen</a:t>
            </a:r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() + </a:t>
            </a:r>
            <a:r>
              <a:rPr lang="en-US" altLang="ja-JP" sz="1200" dirty="0" err="1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c.getBlue</a:t>
            </a:r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()) / 3; </a:t>
            </a:r>
          </a:p>
          <a:p>
            <a:pPr lvl="1">
              <a:lnSpc>
                <a:spcPct val="150000"/>
              </a:lnSpc>
            </a:pPr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		</a:t>
            </a:r>
            <a:r>
              <a:rPr lang="en-US" altLang="ja-JP" sz="1200" dirty="0">
                <a:solidFill>
                  <a:srgbClr val="969696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// </a:t>
            </a:r>
            <a:r>
              <a:rPr lang="ja-JP" altLang="en-US" sz="1200" dirty="0">
                <a:solidFill>
                  <a:srgbClr val="969696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二値化処理</a:t>
            </a:r>
            <a:endParaRPr lang="en-US" altLang="ja-JP" sz="1200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lvl="1">
              <a:lnSpc>
                <a:spcPct val="150000"/>
              </a:lnSpc>
            </a:pPr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		</a:t>
            </a:r>
            <a:r>
              <a:rPr lang="en-US" altLang="ja-JP" sz="1200" dirty="0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if</a:t>
            </a:r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(gray &lt; 128)	gray = 0;</a:t>
            </a:r>
          </a:p>
          <a:p>
            <a:pPr lvl="1">
              <a:lnSpc>
                <a:spcPct val="150000"/>
              </a:lnSpc>
            </a:pPr>
            <a:r>
              <a:rPr lang="en-US" altLang="ja-JP" sz="1200" dirty="0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		else</a:t>
            </a:r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			gray = 255;</a:t>
            </a:r>
          </a:p>
          <a:p>
            <a:pPr lvl="1">
              <a:lnSpc>
                <a:spcPct val="150000"/>
              </a:lnSpc>
            </a:pPr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		</a:t>
            </a:r>
            <a:r>
              <a:rPr lang="en-US" altLang="ja-JP" sz="1200" dirty="0" err="1">
                <a:solidFill>
                  <a:srgbClr val="0099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bufImage</a:t>
            </a:r>
            <a:r>
              <a:rPr lang="en-US" altLang="ja-JP" sz="1200" dirty="0" err="1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.setRGB</a:t>
            </a:r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(x, y, </a:t>
            </a:r>
            <a:r>
              <a:rPr lang="en-US" altLang="ja-JP" sz="1200" dirty="0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new</a:t>
            </a:r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Color(gray, gray, gray).</a:t>
            </a:r>
            <a:r>
              <a:rPr lang="en-US" altLang="ja-JP" sz="1200" dirty="0" err="1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getRGB</a:t>
            </a:r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());</a:t>
            </a:r>
          </a:p>
          <a:p>
            <a:pPr lvl="1">
              <a:lnSpc>
                <a:spcPct val="150000"/>
              </a:lnSpc>
            </a:pPr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	}</a:t>
            </a:r>
          </a:p>
          <a:p>
            <a:pPr lvl="1">
              <a:lnSpc>
                <a:spcPct val="150000"/>
              </a:lnSpc>
            </a:pPr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}</a:t>
            </a:r>
          </a:p>
          <a:p>
            <a:pPr>
              <a:lnSpc>
                <a:spcPct val="150000"/>
              </a:lnSpc>
            </a:pPr>
            <a:r>
              <a:rPr lang="en-US" altLang="ja-JP" sz="1200" dirty="0">
                <a:solidFill>
                  <a:srgbClr val="0099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	</a:t>
            </a:r>
            <a:r>
              <a:rPr lang="en-US" altLang="ja-JP" sz="1200" dirty="0" err="1">
                <a:solidFill>
                  <a:srgbClr val="0099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lblDraw</a:t>
            </a:r>
            <a:r>
              <a:rPr lang="en-US" altLang="ja-JP" sz="1200" dirty="0" err="1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.setIcon</a:t>
            </a:r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(</a:t>
            </a:r>
            <a:r>
              <a:rPr lang="en-US" altLang="ja-JP" sz="1200" dirty="0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new</a:t>
            </a:r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lang="en-US" altLang="ja-JP" sz="1200" dirty="0" err="1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ImageIcon</a:t>
            </a:r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(</a:t>
            </a:r>
            <a:r>
              <a:rPr lang="en-US" altLang="ja-JP" sz="1200" dirty="0" err="1">
                <a:solidFill>
                  <a:srgbClr val="0099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bufImage</a:t>
            </a:r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));</a:t>
            </a:r>
            <a:endParaRPr lang="ja-JP" altLang="en-US" sz="1200" dirty="0">
              <a:solidFill>
                <a:srgbClr val="969696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>
              <a:lnSpc>
                <a:spcPct val="150000"/>
              </a:lnSpc>
            </a:pPr>
            <a:r>
              <a:rPr lang="en-US" altLang="ja-JP" sz="12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}</a:t>
            </a: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551259" y="1369977"/>
            <a:ext cx="80414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4. </a:t>
            </a:r>
            <a:r>
              <a:rPr kumimoji="1" lang="ja-JP" altLang="en-US" sz="1600" dirty="0"/>
              <a:t>しきい値の値をいろいろと変更してみよう</a:t>
            </a:r>
          </a:p>
        </p:txBody>
      </p:sp>
      <p:sp>
        <p:nvSpPr>
          <p:cNvPr id="23" name="正方形/長方形 22"/>
          <p:cNvSpPr/>
          <p:nvPr/>
        </p:nvSpPr>
        <p:spPr>
          <a:xfrm>
            <a:off x="2803525" y="4570594"/>
            <a:ext cx="323850" cy="255406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  <a:effectLst>
            <a:glow rad="38100">
              <a:srgbClr val="FF0000">
                <a:alpha val="1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角丸四角形 23"/>
          <p:cNvSpPr/>
          <p:nvPr/>
        </p:nvSpPr>
        <p:spPr>
          <a:xfrm>
            <a:off x="4220468" y="4336149"/>
            <a:ext cx="1437382" cy="454827"/>
          </a:xfrm>
          <a:prstGeom prst="roundRect">
            <a:avLst/>
          </a:prstGeom>
          <a:gradFill flip="none" rotWithShape="1">
            <a:gsLst>
              <a:gs pos="0">
                <a:srgbClr val="BC0000"/>
              </a:gs>
              <a:gs pos="50000">
                <a:srgbClr val="E60000"/>
              </a:gs>
              <a:gs pos="100000">
                <a:srgbClr val="FF1919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perspectiveFront" fov="0">
              <a:rot lat="0" lon="0" rev="0"/>
            </a:camera>
            <a:lightRig rig="soft" dir="t">
              <a:rot lat="0" lon="0" rev="0"/>
            </a:lightRig>
          </a:scene3d>
          <a:sp3d prstMaterial="powder">
            <a:bevelT w="38100" h="31750" prst="softRound"/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lIns="0" tIns="72000" rIns="0" bIns="0" rtlCol="0" anchor="ctr" anchorCtr="0">
            <a:noAutofit/>
          </a:bodyPr>
          <a:lstStyle/>
          <a:p>
            <a:pPr algn="ctr"/>
            <a:r>
              <a:rPr lang="ja-JP" altLang="en-US" sz="1600" b="1" dirty="0">
                <a:solidFill>
                  <a:prstClr val="white"/>
                </a:solidFill>
                <a:latin typeface="+mn-ea"/>
              </a:rPr>
              <a:t>しきい値</a:t>
            </a:r>
          </a:p>
        </p:txBody>
      </p:sp>
      <p:cxnSp>
        <p:nvCxnSpPr>
          <p:cNvPr id="25" name="直線コネクタ 24"/>
          <p:cNvCxnSpPr>
            <a:cxnSpLocks/>
            <a:stCxn id="24" idx="1"/>
            <a:endCxn id="23" idx="3"/>
          </p:cNvCxnSpPr>
          <p:nvPr/>
        </p:nvCxnSpPr>
        <p:spPr>
          <a:xfrm flipH="1">
            <a:off x="3127375" y="4563563"/>
            <a:ext cx="1093093" cy="134734"/>
          </a:xfrm>
          <a:prstGeom prst="line">
            <a:avLst/>
          </a:prstGeom>
          <a:ln w="19050">
            <a:solidFill>
              <a:srgbClr val="FF0000"/>
            </a:solidFill>
          </a:ln>
          <a:effectLst>
            <a:glow rad="38100">
              <a:srgbClr val="FF0000">
                <a:alpha val="1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6C14D-EA41-4345-9FBD-80272997C6CD}" type="slidenum">
              <a:rPr kumimoji="1" lang="ja-JP" altLang="en-US" smtClean="0"/>
              <a:t>22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683519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しきい値の変更</a:t>
            </a:r>
          </a:p>
        </p:txBody>
      </p:sp>
      <p:sp>
        <p:nvSpPr>
          <p:cNvPr id="5" name="コンテンツ プレースホルダー 2"/>
          <p:cNvSpPr txBox="1">
            <a:spLocks/>
          </p:cNvSpPr>
          <p:nvPr/>
        </p:nvSpPr>
        <p:spPr>
          <a:xfrm>
            <a:off x="628650" y="1407449"/>
            <a:ext cx="7886700" cy="5929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l"/>
              <a:defRPr kumimoji="1"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l"/>
              <a:defRPr kumimoji="1"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l"/>
              <a:defRPr kumimoji="1"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l"/>
              <a:defRPr kumimoji="1"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l"/>
              <a:defRPr kumimoji="1"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ja-JP" sz="1800" dirty="0">
                <a:solidFill>
                  <a:schemeClr val="tx1"/>
                </a:solidFill>
                <a:latin typeface="+mn-ea"/>
              </a:rPr>
              <a:t>5.</a:t>
            </a:r>
            <a:r>
              <a:rPr lang="ja-JP" altLang="en-US" sz="1800" dirty="0">
                <a:solidFill>
                  <a:schemeClr val="tx1"/>
                </a:solidFill>
                <a:latin typeface="+mn-ea"/>
              </a:rPr>
              <a:t> 実行結果</a:t>
            </a:r>
          </a:p>
        </p:txBody>
      </p:sp>
      <p:sp>
        <p:nvSpPr>
          <p:cNvPr id="8" name="スライド番号プレースホルダー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6C14D-EA41-4345-9FBD-80272997C6CD}" type="slidenum">
              <a:rPr kumimoji="1" lang="ja-JP" altLang="en-US" smtClean="0"/>
              <a:t>23</a:t>
            </a:fld>
            <a:endParaRPr kumimoji="1" lang="ja-JP" altLang="en-US"/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BB4BB0BC-C1CA-4FEC-B2F7-854F15E097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7930" y="1981964"/>
            <a:ext cx="2591969" cy="2591969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8E74F58D-6638-44BF-882B-A4EA505094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8006" y="1981963"/>
            <a:ext cx="2591969" cy="2591969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217A60AF-A084-4E56-A762-FB24412036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854" y="1981964"/>
            <a:ext cx="2591969" cy="2591969"/>
          </a:xfrm>
          <a:prstGeom prst="rect">
            <a:avLst/>
          </a:prstGeom>
        </p:spPr>
      </p:pic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ED1A3A23-C885-4A82-AE6B-7CE228D6EC28}"/>
              </a:ext>
            </a:extLst>
          </p:cNvPr>
          <p:cNvSpPr txBox="1"/>
          <p:nvPr/>
        </p:nvSpPr>
        <p:spPr>
          <a:xfrm>
            <a:off x="823209" y="4698023"/>
            <a:ext cx="1781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しきい値 ＝ </a:t>
            </a:r>
            <a:r>
              <a:rPr kumimoji="1" lang="en-US" altLang="ja-JP" dirty="0"/>
              <a:t>90</a:t>
            </a:r>
            <a:endParaRPr kumimoji="1" lang="ja-JP" altLang="en-US" dirty="0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38AFFCFC-8D87-43D6-ACAF-77AD92A726FC}"/>
              </a:ext>
            </a:extLst>
          </p:cNvPr>
          <p:cNvSpPr txBox="1"/>
          <p:nvPr/>
        </p:nvSpPr>
        <p:spPr>
          <a:xfrm>
            <a:off x="3610037" y="4698023"/>
            <a:ext cx="1923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しきい値 ＝ </a:t>
            </a:r>
            <a:r>
              <a:rPr kumimoji="1" lang="en-US" altLang="ja-JP" dirty="0"/>
              <a:t>128</a:t>
            </a:r>
            <a:endParaRPr kumimoji="1" lang="ja-JP" altLang="en-US" dirty="0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6479B28F-A2F4-4268-BD42-86BEF5EB958F}"/>
              </a:ext>
            </a:extLst>
          </p:cNvPr>
          <p:cNvSpPr txBox="1"/>
          <p:nvPr/>
        </p:nvSpPr>
        <p:spPr>
          <a:xfrm>
            <a:off x="6432027" y="4698023"/>
            <a:ext cx="1923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しきい値 ＝ </a:t>
            </a:r>
            <a:r>
              <a:rPr kumimoji="1" lang="en-US" altLang="ja-JP" dirty="0"/>
              <a:t>180</a:t>
            </a:r>
            <a:endParaRPr kumimoji="1" lang="ja-JP" altLang="en-US" dirty="0"/>
          </a:p>
        </p:txBody>
      </p:sp>
      <p:pic>
        <p:nvPicPr>
          <p:cNvPr id="14" name="コンテンツ プレースホルダー 7">
            <a:extLst>
              <a:ext uri="{FF2B5EF4-FFF2-40B4-BE49-F238E27FC236}">
                <a16:creationId xmlns:a16="http://schemas.microsoft.com/office/drawing/2014/main" id="{9EC5CC29-F25D-4835-A27C-FE8D86467CA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149" b="99174" l="0" r="98444">
                        <a14:foregroundMark x1="66732" y1="13554" x2="66732" y2="13554"/>
                        <a14:foregroundMark x1="65370" y1="15041" x2="65370" y2="15041"/>
                        <a14:foregroundMark x1="2529" y1="70744" x2="2529" y2="70744"/>
                        <a14:foregroundMark x1="18288" y1="79669" x2="18288" y2="79669"/>
                        <a14:foregroundMark x1="28599" y1="75868" x2="28599" y2="75868"/>
                        <a14:foregroundMark x1="32296" y1="75868" x2="32296" y2="75868"/>
                        <a14:foregroundMark x1="21984" y1="77851" x2="21984" y2="77851"/>
                        <a14:foregroundMark x1="23541" y1="77025" x2="23541" y2="77025"/>
                        <a14:foregroundMark x1="20039" y1="79008" x2="20039" y2="79008"/>
                        <a14:foregroundMark x1="14981" y1="80661" x2="14981" y2="80661"/>
                        <a14:foregroundMark x1="16732" y1="80165" x2="16732" y2="80165"/>
                        <a14:foregroundMark x1="7782" y1="79835" x2="7782" y2="79835"/>
                        <a14:foregroundMark x1="4475" y1="77355" x2="4475" y2="77355"/>
                        <a14:foregroundMark x1="3307" y1="74545" x2="3307" y2="74545"/>
                        <a14:foregroundMark x1="3696" y1="76033" x2="3696" y2="76033"/>
                        <a14:foregroundMark x1="2918" y1="67603" x2="2918" y2="67603"/>
                        <a14:foregroundMark x1="3696" y1="64959" x2="3696" y2="64959"/>
                        <a14:foregroundMark x1="5253" y1="63140" x2="5253" y2="63140"/>
                        <a14:foregroundMark x1="6031" y1="61983" x2="6031" y2="61983"/>
                      </a14:backgroundRemoval>
                    </a14:imgEffect>
                  </a14:imgLayer>
                </a14:imgProps>
              </a:ext>
            </a:extLst>
          </a:blip>
          <a:srcRect r="1070" b="3948"/>
          <a:stretch/>
        </p:blipFill>
        <p:spPr>
          <a:xfrm>
            <a:off x="7323875" y="4873200"/>
            <a:ext cx="1579854" cy="1805464"/>
          </a:xfrm>
          <a:prstGeom prst="rect">
            <a:avLst/>
          </a:prstGeom>
        </p:spPr>
      </p:pic>
      <p:sp>
        <p:nvSpPr>
          <p:cNvPr id="18" name="二等辺三角形 28">
            <a:extLst>
              <a:ext uri="{FF2B5EF4-FFF2-40B4-BE49-F238E27FC236}">
                <a16:creationId xmlns:a16="http://schemas.microsoft.com/office/drawing/2014/main" id="{11F48DF9-1010-44AA-8305-D8AE1AFAB342}"/>
              </a:ext>
            </a:extLst>
          </p:cNvPr>
          <p:cNvSpPr/>
          <p:nvPr/>
        </p:nvSpPr>
        <p:spPr>
          <a:xfrm rot="5400000">
            <a:off x="7331110" y="6156758"/>
            <a:ext cx="266420" cy="292893"/>
          </a:xfrm>
          <a:custGeom>
            <a:avLst/>
            <a:gdLst>
              <a:gd name="connsiteX0" fmla="*/ 0 w 256894"/>
              <a:gd name="connsiteY0" fmla="*/ 557212 h 557212"/>
              <a:gd name="connsiteX1" fmla="*/ 128447 w 256894"/>
              <a:gd name="connsiteY1" fmla="*/ 0 h 557212"/>
              <a:gd name="connsiteX2" fmla="*/ 256894 w 256894"/>
              <a:gd name="connsiteY2" fmla="*/ 557212 h 557212"/>
              <a:gd name="connsiteX3" fmla="*/ 0 w 256894"/>
              <a:gd name="connsiteY3" fmla="*/ 557212 h 557212"/>
              <a:gd name="connsiteX0" fmla="*/ 106503 w 363397"/>
              <a:gd name="connsiteY0" fmla="*/ 506412 h 506412"/>
              <a:gd name="connsiteX1" fmla="*/ 0 w 363397"/>
              <a:gd name="connsiteY1" fmla="*/ 0 h 506412"/>
              <a:gd name="connsiteX2" fmla="*/ 363397 w 363397"/>
              <a:gd name="connsiteY2" fmla="*/ 506412 h 506412"/>
              <a:gd name="connsiteX3" fmla="*/ 106503 w 363397"/>
              <a:gd name="connsiteY3" fmla="*/ 506412 h 506412"/>
              <a:gd name="connsiteX0" fmla="*/ 142513 w 399407"/>
              <a:gd name="connsiteY0" fmla="*/ 442912 h 442912"/>
              <a:gd name="connsiteX1" fmla="*/ 1 w 399407"/>
              <a:gd name="connsiteY1" fmla="*/ 0 h 442912"/>
              <a:gd name="connsiteX2" fmla="*/ 399407 w 399407"/>
              <a:gd name="connsiteY2" fmla="*/ 442912 h 442912"/>
              <a:gd name="connsiteX3" fmla="*/ 142513 w 399407"/>
              <a:gd name="connsiteY3" fmla="*/ 442912 h 442912"/>
              <a:gd name="connsiteX0" fmla="*/ 179991 w 436885"/>
              <a:gd name="connsiteY0" fmla="*/ 376237 h 376237"/>
              <a:gd name="connsiteX1" fmla="*/ 0 w 436885"/>
              <a:gd name="connsiteY1" fmla="*/ 0 h 376237"/>
              <a:gd name="connsiteX2" fmla="*/ 436885 w 436885"/>
              <a:gd name="connsiteY2" fmla="*/ 376237 h 376237"/>
              <a:gd name="connsiteX3" fmla="*/ 179991 w 436885"/>
              <a:gd name="connsiteY3" fmla="*/ 376237 h 376237"/>
              <a:gd name="connsiteX0" fmla="*/ 92542 w 349436"/>
              <a:gd name="connsiteY0" fmla="*/ 292893 h 292893"/>
              <a:gd name="connsiteX1" fmla="*/ 1 w 349436"/>
              <a:gd name="connsiteY1" fmla="*/ 0 h 292893"/>
              <a:gd name="connsiteX2" fmla="*/ 349436 w 349436"/>
              <a:gd name="connsiteY2" fmla="*/ 292893 h 292893"/>
              <a:gd name="connsiteX3" fmla="*/ 92542 w 349436"/>
              <a:gd name="connsiteY3" fmla="*/ 292893 h 292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9436" h="292893">
                <a:moveTo>
                  <a:pt x="92542" y="292893"/>
                </a:moveTo>
                <a:lnTo>
                  <a:pt x="1" y="0"/>
                </a:lnTo>
                <a:lnTo>
                  <a:pt x="349436" y="292893"/>
                </a:lnTo>
                <a:lnTo>
                  <a:pt x="92542" y="292893"/>
                </a:lnTo>
                <a:close/>
              </a:path>
            </a:pathLst>
          </a:custGeom>
          <a:solidFill>
            <a:schemeClr val="bg1"/>
          </a:solidFill>
          <a:ln w="22225" cap="sq">
            <a:solidFill>
              <a:schemeClr val="tx1">
                <a:lumMod val="60000"/>
                <a:lumOff val="4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AutoShape 3">
            <a:extLst>
              <a:ext uri="{FF2B5EF4-FFF2-40B4-BE49-F238E27FC236}">
                <a16:creationId xmlns:a16="http://schemas.microsoft.com/office/drawing/2014/main" id="{4ED79179-CDCC-43E2-A653-B7D71D27AE09}"/>
              </a:ext>
            </a:extLst>
          </p:cNvPr>
          <p:cNvSpPr>
            <a:spLocks noChangeArrowheads="1"/>
          </p:cNvSpPr>
          <p:nvPr/>
        </p:nvSpPr>
        <p:spPr bwMode="gray">
          <a:xfrm>
            <a:off x="922020" y="5902403"/>
            <a:ext cx="6410583" cy="621848"/>
          </a:xfrm>
          <a:prstGeom prst="roundRect">
            <a:avLst/>
          </a:prstGeom>
          <a:solidFill>
            <a:schemeClr val="bg1"/>
          </a:solidFill>
          <a:ln w="22225">
            <a:solidFill>
              <a:schemeClr val="tx1">
                <a:lumMod val="60000"/>
                <a:lumOff val="40000"/>
              </a:schemeClr>
            </a:solidFill>
            <a:round/>
            <a:headEnd/>
            <a:tailEnd/>
          </a:ln>
          <a:effectLst/>
        </p:spPr>
        <p:txBody>
          <a:bodyPr wrap="none" tIns="108000" anchor="ctr"/>
          <a:lstStyle/>
          <a:p>
            <a:pPr algn="ctr"/>
            <a:r>
              <a:rPr lang="ja-JP" altLang="en-US" dirty="0">
                <a:latin typeface="+mn-ea"/>
              </a:rPr>
              <a:t>しきい値が </a:t>
            </a:r>
            <a:r>
              <a:rPr lang="en-US" altLang="ja-JP" dirty="0">
                <a:latin typeface="+mn-ea"/>
              </a:rPr>
              <a:t>0 </a:t>
            </a:r>
            <a:r>
              <a:rPr lang="ja-JP" altLang="en-US" dirty="0">
                <a:latin typeface="+mn-ea"/>
              </a:rPr>
              <a:t>だと真っ白、</a:t>
            </a:r>
            <a:r>
              <a:rPr lang="en-US" altLang="ja-JP" dirty="0">
                <a:latin typeface="+mn-ea"/>
              </a:rPr>
              <a:t>255 </a:t>
            </a:r>
            <a:r>
              <a:rPr lang="ja-JP" altLang="en-US" dirty="0">
                <a:latin typeface="+mn-ea"/>
              </a:rPr>
              <a:t>だと真っ黒の画像になる</a:t>
            </a:r>
          </a:p>
        </p:txBody>
      </p:sp>
      <p:grpSp>
        <p:nvGrpSpPr>
          <p:cNvPr id="20" name="グループ化 19">
            <a:extLst>
              <a:ext uri="{FF2B5EF4-FFF2-40B4-BE49-F238E27FC236}">
                <a16:creationId xmlns:a16="http://schemas.microsoft.com/office/drawing/2014/main" id="{90E80531-AD32-4FCD-ACB9-5073F51F41D2}"/>
              </a:ext>
            </a:extLst>
          </p:cNvPr>
          <p:cNvGrpSpPr/>
          <p:nvPr/>
        </p:nvGrpSpPr>
        <p:grpSpPr>
          <a:xfrm>
            <a:off x="7228365" y="6260775"/>
            <a:ext cx="152604" cy="143187"/>
            <a:chOff x="7160043" y="6310606"/>
            <a:chExt cx="152604" cy="143187"/>
          </a:xfrm>
        </p:grpSpPr>
        <p:sp>
          <p:nvSpPr>
            <p:cNvPr id="21" name="正方形/長方形 20">
              <a:extLst>
                <a:ext uri="{FF2B5EF4-FFF2-40B4-BE49-F238E27FC236}">
                  <a16:creationId xmlns:a16="http://schemas.microsoft.com/office/drawing/2014/main" id="{F31D35EC-7E60-4D8D-BE41-711358E14E26}"/>
                </a:ext>
              </a:extLst>
            </p:cNvPr>
            <p:cNvSpPr/>
            <p:nvPr/>
          </p:nvSpPr>
          <p:spPr>
            <a:xfrm rot="4682659">
              <a:off x="7194170" y="6276479"/>
              <a:ext cx="84349" cy="1526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2" name="正方形/長方形 21">
              <a:extLst>
                <a:ext uri="{FF2B5EF4-FFF2-40B4-BE49-F238E27FC236}">
                  <a16:creationId xmlns:a16="http://schemas.microsoft.com/office/drawing/2014/main" id="{B484CFCA-B71E-449E-A561-37842723876C}"/>
                </a:ext>
              </a:extLst>
            </p:cNvPr>
            <p:cNvSpPr/>
            <p:nvPr/>
          </p:nvSpPr>
          <p:spPr>
            <a:xfrm rot="2849046">
              <a:off x="7221499" y="6367738"/>
              <a:ext cx="71429" cy="1006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9644517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EF7F920-186C-4EE2-97D3-9C41BECEBC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しきい値変更</a:t>
            </a:r>
            <a:r>
              <a:rPr kumimoji="1" lang="en-US" altLang="ja-JP" dirty="0"/>
              <a:t>UI</a:t>
            </a:r>
            <a:r>
              <a:rPr kumimoji="1" lang="ja-JP" altLang="en-US" dirty="0"/>
              <a:t>の実装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915F29DC-60B7-4135-9A32-BFBAADAD49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6C14D-EA41-4345-9FBD-80272997C6CD}" type="slidenum">
              <a:rPr kumimoji="1" lang="ja-JP" altLang="en-US" smtClean="0"/>
              <a:t>24</a:t>
            </a:fld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6572A4F7-9883-4E3F-AE5B-67F99F5F57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8202" y="2094989"/>
            <a:ext cx="5787595" cy="4328672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4335304B-530A-447F-B37C-1B62B5CC425A}"/>
              </a:ext>
            </a:extLst>
          </p:cNvPr>
          <p:cNvSpPr/>
          <p:nvPr/>
        </p:nvSpPr>
        <p:spPr>
          <a:xfrm>
            <a:off x="6647971" y="3410660"/>
            <a:ext cx="689454" cy="278265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  <a:effectLst>
            <a:glow rad="38100">
              <a:srgbClr val="FF0000">
                <a:alpha val="1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9645006D-E631-4BDF-A904-45DA9D297DE9}"/>
              </a:ext>
            </a:extLst>
          </p:cNvPr>
          <p:cNvCxnSpPr>
            <a:cxnSpLocks/>
            <a:stCxn id="7" idx="0"/>
            <a:endCxn id="6" idx="2"/>
          </p:cNvCxnSpPr>
          <p:nvPr/>
        </p:nvCxnSpPr>
        <p:spPr>
          <a:xfrm flipH="1" flipV="1">
            <a:off x="6992698" y="3688925"/>
            <a:ext cx="63252" cy="293058"/>
          </a:xfrm>
          <a:prstGeom prst="line">
            <a:avLst/>
          </a:prstGeom>
          <a:ln w="19050">
            <a:solidFill>
              <a:srgbClr val="FF0000"/>
            </a:solidFill>
          </a:ln>
          <a:effectLst>
            <a:glow rad="38100">
              <a:srgbClr val="FF0000">
                <a:alpha val="1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3ED1B1EF-492E-47B3-A025-A05698FDE8AD}"/>
              </a:ext>
            </a:extLst>
          </p:cNvPr>
          <p:cNvSpPr/>
          <p:nvPr/>
        </p:nvSpPr>
        <p:spPr>
          <a:xfrm>
            <a:off x="5958517" y="3410660"/>
            <a:ext cx="613733" cy="278265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  <a:effectLst>
            <a:glow rad="38100">
              <a:srgbClr val="FF0000">
                <a:alpha val="1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角丸四角形 7">
            <a:extLst>
              <a:ext uri="{FF2B5EF4-FFF2-40B4-BE49-F238E27FC236}">
                <a16:creationId xmlns:a16="http://schemas.microsoft.com/office/drawing/2014/main" id="{223B89B0-130D-4D46-AB67-27079CE519D4}"/>
              </a:ext>
            </a:extLst>
          </p:cNvPr>
          <p:cNvSpPr/>
          <p:nvPr/>
        </p:nvSpPr>
        <p:spPr>
          <a:xfrm>
            <a:off x="2626573" y="2968925"/>
            <a:ext cx="2728301" cy="720000"/>
          </a:xfrm>
          <a:prstGeom prst="roundRect">
            <a:avLst/>
          </a:prstGeom>
          <a:gradFill flip="none" rotWithShape="1">
            <a:gsLst>
              <a:gs pos="0">
                <a:srgbClr val="BC0000"/>
              </a:gs>
              <a:gs pos="50000">
                <a:srgbClr val="E60000"/>
              </a:gs>
              <a:gs pos="100000">
                <a:srgbClr val="FF1919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perspectiveFront" fov="0">
              <a:rot lat="0" lon="0" rev="0"/>
            </a:camera>
            <a:lightRig rig="soft" dir="t">
              <a:rot lat="0" lon="0" rev="0"/>
            </a:lightRig>
          </a:scene3d>
          <a:sp3d prstMaterial="powder">
            <a:bevelT w="38100" h="31750" prst="softRound"/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lIns="0" tIns="72000" rIns="0" bIns="0" rtlCol="0" anchor="ctr" anchorCtr="0">
            <a:noAutofit/>
          </a:bodyPr>
          <a:lstStyle/>
          <a:p>
            <a:pPr algn="ctr"/>
            <a:r>
              <a:rPr lang="en-US" altLang="ja-JP" b="1" dirty="0">
                <a:solidFill>
                  <a:prstClr val="white"/>
                </a:solidFill>
                <a:latin typeface="+mn-ea"/>
              </a:rPr>
              <a:t>GUI : </a:t>
            </a:r>
            <a:r>
              <a:rPr lang="en-US" altLang="ja-JP" b="1" dirty="0" err="1">
                <a:solidFill>
                  <a:prstClr val="white"/>
                </a:solidFill>
                <a:latin typeface="+mn-ea"/>
              </a:rPr>
              <a:t>JLabel</a:t>
            </a:r>
            <a:endParaRPr lang="en-US" altLang="ja-JP" b="1" dirty="0">
              <a:solidFill>
                <a:prstClr val="white"/>
              </a:solidFill>
              <a:latin typeface="+mn-ea"/>
            </a:endParaRPr>
          </a:p>
          <a:p>
            <a:pPr algn="ctr"/>
            <a:r>
              <a:rPr lang="ja-JP" altLang="en-US" b="1" dirty="0">
                <a:solidFill>
                  <a:prstClr val="white"/>
                </a:solidFill>
                <a:latin typeface="+mn-ea"/>
              </a:rPr>
              <a:t>変数名 </a:t>
            </a:r>
            <a:r>
              <a:rPr lang="en-US" altLang="ja-JP" b="1" dirty="0">
                <a:solidFill>
                  <a:prstClr val="white"/>
                </a:solidFill>
                <a:latin typeface="+mn-ea"/>
              </a:rPr>
              <a:t>: </a:t>
            </a:r>
            <a:r>
              <a:rPr lang="en-US" altLang="ja-JP" b="1" dirty="0" err="1">
                <a:solidFill>
                  <a:prstClr val="white"/>
                </a:solidFill>
                <a:latin typeface="+mn-ea"/>
              </a:rPr>
              <a:t>lblThresh</a:t>
            </a:r>
            <a:endParaRPr lang="ja-JP" altLang="en-US" b="1" dirty="0">
              <a:solidFill>
                <a:prstClr val="white"/>
              </a:solidFill>
              <a:latin typeface="+mn-ea"/>
            </a:endParaRPr>
          </a:p>
        </p:txBody>
      </p:sp>
      <p:cxnSp>
        <p:nvCxnSpPr>
          <p:cNvPr id="17" name="直線コネクタ 16">
            <a:extLst>
              <a:ext uri="{FF2B5EF4-FFF2-40B4-BE49-F238E27FC236}">
                <a16:creationId xmlns:a16="http://schemas.microsoft.com/office/drawing/2014/main" id="{3CB9C74D-D7B0-4C15-B5C7-79FD03D4D8B4}"/>
              </a:ext>
            </a:extLst>
          </p:cNvPr>
          <p:cNvCxnSpPr>
            <a:cxnSpLocks/>
            <a:stCxn id="16" idx="3"/>
            <a:endCxn id="15" idx="1"/>
          </p:cNvCxnSpPr>
          <p:nvPr/>
        </p:nvCxnSpPr>
        <p:spPr>
          <a:xfrm>
            <a:off x="5354874" y="3328925"/>
            <a:ext cx="603643" cy="220868"/>
          </a:xfrm>
          <a:prstGeom prst="line">
            <a:avLst/>
          </a:prstGeom>
          <a:ln w="19050">
            <a:solidFill>
              <a:srgbClr val="FF0000"/>
            </a:solidFill>
          </a:ln>
          <a:effectLst>
            <a:glow rad="38100">
              <a:srgbClr val="FF0000">
                <a:alpha val="1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四角形: 角を丸くする 37">
            <a:extLst>
              <a:ext uri="{FF2B5EF4-FFF2-40B4-BE49-F238E27FC236}">
                <a16:creationId xmlns:a16="http://schemas.microsoft.com/office/drawing/2014/main" id="{143D75FE-346D-41AC-92CE-02A0A715F2F4}"/>
              </a:ext>
            </a:extLst>
          </p:cNvPr>
          <p:cNvSpPr/>
          <p:nvPr/>
        </p:nvSpPr>
        <p:spPr>
          <a:xfrm>
            <a:off x="5818229" y="4590182"/>
            <a:ext cx="2447293" cy="1693209"/>
          </a:xfrm>
          <a:prstGeom prst="roundRect">
            <a:avLst>
              <a:gd name="adj" fmla="val 8791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tIns="180000" bIns="0">
            <a:spAutoFit/>
          </a:bodyPr>
          <a:lstStyle/>
          <a:p>
            <a:r>
              <a:rPr lang="ja-JP" altLang="en-US" dirty="0">
                <a:solidFill>
                  <a:schemeClr val="tx1"/>
                </a:solidFill>
                <a:latin typeface="+mn-ea"/>
              </a:rPr>
              <a:t>  モデル型 </a:t>
            </a:r>
            <a:r>
              <a:rPr lang="en-US" altLang="ja-JP" dirty="0">
                <a:solidFill>
                  <a:schemeClr val="tx1"/>
                </a:solidFill>
                <a:latin typeface="+mn-ea"/>
              </a:rPr>
              <a:t>: </a:t>
            </a:r>
            <a:r>
              <a:rPr lang="ja-JP" altLang="en-US" dirty="0">
                <a:solidFill>
                  <a:schemeClr val="tx1"/>
                </a:solidFill>
                <a:latin typeface="+mn-ea"/>
              </a:rPr>
              <a:t>数値</a:t>
            </a:r>
            <a:endParaRPr lang="en-US" altLang="ja-JP" dirty="0">
              <a:solidFill>
                <a:schemeClr val="tx1"/>
              </a:solidFill>
              <a:latin typeface="+mn-ea"/>
            </a:endParaRPr>
          </a:p>
          <a:p>
            <a:r>
              <a:rPr lang="ja-JP" altLang="en-US" dirty="0">
                <a:solidFill>
                  <a:schemeClr val="tx1"/>
                </a:solidFill>
                <a:latin typeface="+mn-ea"/>
              </a:rPr>
              <a:t>　  数値型 </a:t>
            </a:r>
            <a:r>
              <a:rPr lang="en-US" altLang="ja-JP" dirty="0">
                <a:solidFill>
                  <a:schemeClr val="tx1"/>
                </a:solidFill>
                <a:latin typeface="+mn-ea"/>
              </a:rPr>
              <a:t>: </a:t>
            </a:r>
            <a:r>
              <a:rPr lang="ja-JP" altLang="en-US" dirty="0">
                <a:solidFill>
                  <a:schemeClr val="tx1"/>
                </a:solidFill>
                <a:latin typeface="+mn-ea"/>
              </a:rPr>
              <a:t>整数</a:t>
            </a:r>
            <a:endParaRPr lang="en-US" altLang="ja-JP" dirty="0">
              <a:solidFill>
                <a:schemeClr val="tx1"/>
              </a:solidFill>
              <a:latin typeface="+mn-ea"/>
            </a:endParaRPr>
          </a:p>
          <a:p>
            <a:r>
              <a:rPr lang="ja-JP" altLang="en-US" dirty="0">
                <a:solidFill>
                  <a:schemeClr val="tx1"/>
                </a:solidFill>
                <a:latin typeface="+mn-ea"/>
              </a:rPr>
              <a:t>　  初期値 </a:t>
            </a:r>
            <a:r>
              <a:rPr lang="en-US" altLang="ja-JP" dirty="0">
                <a:solidFill>
                  <a:schemeClr val="tx1"/>
                </a:solidFill>
                <a:latin typeface="+mn-ea"/>
              </a:rPr>
              <a:t>: 128</a:t>
            </a:r>
          </a:p>
          <a:p>
            <a:r>
              <a:rPr lang="ja-JP" altLang="en-US" dirty="0">
                <a:solidFill>
                  <a:schemeClr val="tx1"/>
                </a:solidFill>
                <a:latin typeface="+mn-ea"/>
              </a:rPr>
              <a:t>　  最小値 </a:t>
            </a:r>
            <a:r>
              <a:rPr lang="en-US" altLang="ja-JP" dirty="0">
                <a:solidFill>
                  <a:schemeClr val="tx1"/>
                </a:solidFill>
                <a:latin typeface="+mn-ea"/>
              </a:rPr>
              <a:t>: 0</a:t>
            </a:r>
          </a:p>
          <a:p>
            <a:r>
              <a:rPr lang="ja-JP" altLang="en-US" dirty="0">
                <a:solidFill>
                  <a:schemeClr val="tx1"/>
                </a:solidFill>
                <a:latin typeface="+mn-ea"/>
              </a:rPr>
              <a:t>　  最大値 </a:t>
            </a:r>
            <a:r>
              <a:rPr lang="en-US" altLang="ja-JP" dirty="0">
                <a:solidFill>
                  <a:schemeClr val="tx1"/>
                </a:solidFill>
                <a:latin typeface="+mn-ea"/>
              </a:rPr>
              <a:t>: 256</a:t>
            </a:r>
            <a:endParaRPr lang="ja-JP" altLang="en-US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7" name="角丸四角形 7">
            <a:extLst>
              <a:ext uri="{FF2B5EF4-FFF2-40B4-BE49-F238E27FC236}">
                <a16:creationId xmlns:a16="http://schemas.microsoft.com/office/drawing/2014/main" id="{80EF2446-EA17-4050-B121-2A6F8DA54446}"/>
              </a:ext>
            </a:extLst>
          </p:cNvPr>
          <p:cNvSpPr/>
          <p:nvPr/>
        </p:nvSpPr>
        <p:spPr>
          <a:xfrm>
            <a:off x="5691799" y="3981983"/>
            <a:ext cx="2728301" cy="720001"/>
          </a:xfrm>
          <a:prstGeom prst="roundRect">
            <a:avLst/>
          </a:prstGeom>
          <a:gradFill flip="none" rotWithShape="1">
            <a:gsLst>
              <a:gs pos="0">
                <a:srgbClr val="BC0000"/>
              </a:gs>
              <a:gs pos="50000">
                <a:srgbClr val="E60000"/>
              </a:gs>
              <a:gs pos="100000">
                <a:srgbClr val="FF1919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perspectiveFront" fov="0">
              <a:rot lat="0" lon="0" rev="0"/>
            </a:camera>
            <a:lightRig rig="soft" dir="t">
              <a:rot lat="0" lon="0" rev="0"/>
            </a:lightRig>
          </a:scene3d>
          <a:sp3d prstMaterial="powder">
            <a:bevelT w="38100" h="31750" prst="softRound"/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lIns="0" tIns="72000" rIns="0" bIns="0" rtlCol="0" anchor="ctr" anchorCtr="0">
            <a:noAutofit/>
          </a:bodyPr>
          <a:lstStyle/>
          <a:p>
            <a:pPr algn="ctr"/>
            <a:r>
              <a:rPr lang="en-US" altLang="ja-JP" b="1" dirty="0">
                <a:solidFill>
                  <a:prstClr val="white"/>
                </a:solidFill>
                <a:latin typeface="+mn-ea"/>
              </a:rPr>
              <a:t>GUI : </a:t>
            </a:r>
            <a:r>
              <a:rPr lang="en-US" altLang="ja-JP" b="1" dirty="0" err="1">
                <a:solidFill>
                  <a:prstClr val="white"/>
                </a:solidFill>
                <a:latin typeface="+mn-ea"/>
              </a:rPr>
              <a:t>Jspinner</a:t>
            </a:r>
            <a:endParaRPr lang="en-US" altLang="ja-JP" b="1" dirty="0">
              <a:solidFill>
                <a:prstClr val="white"/>
              </a:solidFill>
              <a:latin typeface="+mn-ea"/>
            </a:endParaRPr>
          </a:p>
          <a:p>
            <a:pPr algn="ctr"/>
            <a:r>
              <a:rPr lang="ja-JP" altLang="en-US" b="1" dirty="0">
                <a:solidFill>
                  <a:prstClr val="white"/>
                </a:solidFill>
                <a:latin typeface="+mn-ea"/>
              </a:rPr>
              <a:t>変数名 </a:t>
            </a:r>
            <a:r>
              <a:rPr lang="en-US" altLang="ja-JP" b="1" dirty="0">
                <a:solidFill>
                  <a:prstClr val="white"/>
                </a:solidFill>
                <a:latin typeface="+mn-ea"/>
              </a:rPr>
              <a:t>: </a:t>
            </a:r>
            <a:r>
              <a:rPr lang="en-US" altLang="ja-JP" b="1" dirty="0" err="1">
                <a:solidFill>
                  <a:prstClr val="white"/>
                </a:solidFill>
                <a:latin typeface="+mn-ea"/>
              </a:rPr>
              <a:t>spThresh</a:t>
            </a:r>
            <a:endParaRPr lang="en-US" altLang="ja-JP" b="1" dirty="0">
              <a:solidFill>
                <a:prstClr val="white"/>
              </a:solidFill>
              <a:latin typeface="+mn-ea"/>
            </a:endParaRPr>
          </a:p>
        </p:txBody>
      </p:sp>
      <p:sp>
        <p:nvSpPr>
          <p:cNvPr id="41" name="コンテンツ プレースホルダー 2">
            <a:extLst>
              <a:ext uri="{FF2B5EF4-FFF2-40B4-BE49-F238E27FC236}">
                <a16:creationId xmlns:a16="http://schemas.microsoft.com/office/drawing/2014/main" id="{BAC2E53E-6647-48EE-B6C0-10A8226D5327}"/>
              </a:ext>
            </a:extLst>
          </p:cNvPr>
          <p:cNvSpPr txBox="1">
            <a:spLocks/>
          </p:cNvSpPr>
          <p:nvPr/>
        </p:nvSpPr>
        <p:spPr>
          <a:xfrm>
            <a:off x="628650" y="1359824"/>
            <a:ext cx="7886700" cy="5929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l"/>
              <a:defRPr kumimoji="1"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l"/>
              <a:defRPr kumimoji="1"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l"/>
              <a:defRPr kumimoji="1"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l"/>
              <a:defRPr kumimoji="1"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l"/>
              <a:defRPr kumimoji="1"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ja-JP" sz="1800" dirty="0">
                <a:solidFill>
                  <a:schemeClr val="tx1"/>
                </a:solidFill>
                <a:latin typeface="+mn-ea"/>
              </a:rPr>
              <a:t>6.</a:t>
            </a:r>
            <a:r>
              <a:rPr lang="ja-JP" altLang="en-US" sz="1800" dirty="0">
                <a:solidFill>
                  <a:schemeClr val="tx1"/>
                </a:solidFill>
                <a:latin typeface="+mn-ea"/>
              </a:rPr>
              <a:t> 以下のようにラベルとスピナを配置</a:t>
            </a:r>
          </a:p>
        </p:txBody>
      </p:sp>
    </p:spTree>
    <p:extLst>
      <p:ext uri="{BB962C8B-B14F-4D97-AF65-F5344CB8AC3E}">
        <p14:creationId xmlns:p14="http://schemas.microsoft.com/office/powerpoint/2010/main" val="25232536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しきい値変更</a:t>
            </a:r>
            <a:r>
              <a:rPr kumimoji="1" lang="en-US" altLang="ja-JP" dirty="0"/>
              <a:t>UI</a:t>
            </a:r>
            <a:r>
              <a:rPr kumimoji="1" lang="ja-JP" altLang="en-US" dirty="0"/>
              <a:t>の実装</a:t>
            </a:r>
          </a:p>
        </p:txBody>
      </p:sp>
      <p:sp>
        <p:nvSpPr>
          <p:cNvPr id="4" name="角丸四角形 3"/>
          <p:cNvSpPr/>
          <p:nvPr/>
        </p:nvSpPr>
        <p:spPr>
          <a:xfrm>
            <a:off x="564190" y="1735122"/>
            <a:ext cx="8015620" cy="4898592"/>
          </a:xfrm>
          <a:prstGeom prst="roundRect">
            <a:avLst>
              <a:gd name="adj" fmla="val 2494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ja-JP" sz="1200" dirty="0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private</a:t>
            </a:r>
            <a:r>
              <a:rPr lang="en-US" altLang="ja-JP" sz="12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lang="en-US" altLang="ja-JP" sz="1200" dirty="0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void</a:t>
            </a:r>
            <a:r>
              <a:rPr lang="en-US" altLang="ja-JP" sz="12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lang="en-US" altLang="ja-JP" sz="1200" b="1" dirty="0" err="1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btnBinarizationActionPerformed</a:t>
            </a:r>
            <a:r>
              <a:rPr lang="en-US" altLang="ja-JP" sz="12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(</a:t>
            </a:r>
            <a:r>
              <a:rPr lang="en-US" altLang="ja-JP" sz="1200" dirty="0" err="1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java.awt.event.MouseEvent</a:t>
            </a:r>
            <a:r>
              <a:rPr lang="en-US" altLang="ja-JP" sz="12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lang="en-US" altLang="ja-JP" sz="1200" dirty="0" err="1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evt</a:t>
            </a:r>
            <a:r>
              <a:rPr lang="en-US" altLang="ja-JP" sz="12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) {</a:t>
            </a:r>
          </a:p>
          <a:p>
            <a:pPr lvl="1">
              <a:lnSpc>
                <a:spcPct val="150000"/>
              </a:lnSpc>
            </a:pPr>
            <a:r>
              <a:rPr lang="en-US" altLang="ja-JP" sz="1200" dirty="0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if</a:t>
            </a:r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(</a:t>
            </a:r>
            <a:r>
              <a:rPr lang="en-US" altLang="ja-JP" sz="1200" dirty="0" err="1">
                <a:solidFill>
                  <a:srgbClr val="0099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bufImage</a:t>
            </a:r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== </a:t>
            </a:r>
            <a:r>
              <a:rPr lang="en-US" altLang="ja-JP" sz="1200" dirty="0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null</a:t>
            </a:r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) </a:t>
            </a:r>
            <a:r>
              <a:rPr lang="en-US" altLang="ja-JP" sz="1200" dirty="0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return</a:t>
            </a:r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; </a:t>
            </a:r>
            <a:r>
              <a:rPr lang="ja-JP" altLang="en-US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lang="en-US" altLang="ja-JP" sz="1200" dirty="0">
                <a:solidFill>
                  <a:srgbClr val="969696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// </a:t>
            </a:r>
            <a:r>
              <a:rPr lang="ja-JP" altLang="en-US" sz="1200" dirty="0">
                <a:solidFill>
                  <a:srgbClr val="969696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画像パネルが空の場合、終了</a:t>
            </a:r>
          </a:p>
          <a:p>
            <a:pPr lvl="1">
              <a:lnSpc>
                <a:spcPct val="150000"/>
              </a:lnSpc>
            </a:pPr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Color c;</a:t>
            </a:r>
          </a:p>
          <a:p>
            <a:pPr lvl="1">
              <a:lnSpc>
                <a:spcPct val="150000"/>
              </a:lnSpc>
            </a:pPr>
            <a:r>
              <a:rPr lang="en-US" altLang="ja-JP" sz="1200" dirty="0" err="1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int</a:t>
            </a:r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gray, thresh = (Integer) </a:t>
            </a:r>
            <a:r>
              <a:rPr lang="en-US" altLang="ja-JP" sz="1200" dirty="0" err="1">
                <a:solidFill>
                  <a:srgbClr val="0099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spThresh</a:t>
            </a:r>
            <a:r>
              <a:rPr lang="en-US" altLang="ja-JP" sz="1200" dirty="0" err="1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.getValue</a:t>
            </a:r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();</a:t>
            </a:r>
          </a:p>
          <a:p>
            <a:pPr lvl="1">
              <a:lnSpc>
                <a:spcPct val="150000"/>
              </a:lnSpc>
            </a:pPr>
            <a:r>
              <a:rPr lang="en-US" altLang="ja-JP" sz="1200" dirty="0">
                <a:solidFill>
                  <a:srgbClr val="969696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// </a:t>
            </a:r>
            <a:r>
              <a:rPr lang="ja-JP" altLang="en-US" sz="1200" dirty="0">
                <a:solidFill>
                  <a:srgbClr val="969696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全てのピクセルに対して処理</a:t>
            </a:r>
          </a:p>
          <a:p>
            <a:pPr lvl="1">
              <a:lnSpc>
                <a:spcPct val="150000"/>
              </a:lnSpc>
            </a:pPr>
            <a:r>
              <a:rPr lang="en-US" altLang="ja-JP" sz="1200" dirty="0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for</a:t>
            </a:r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(</a:t>
            </a:r>
            <a:r>
              <a:rPr lang="en-US" altLang="ja-JP" sz="1200" dirty="0" err="1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int</a:t>
            </a:r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y = 0; y &lt; </a:t>
            </a:r>
            <a:r>
              <a:rPr lang="en-US" altLang="ja-JP" sz="1200" dirty="0" err="1">
                <a:solidFill>
                  <a:srgbClr val="0099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bufImage</a:t>
            </a:r>
            <a:r>
              <a:rPr lang="en-US" altLang="ja-JP" sz="1200" dirty="0" err="1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.getHeight</a:t>
            </a:r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(); y++) {</a:t>
            </a:r>
          </a:p>
          <a:p>
            <a:pPr lvl="1">
              <a:lnSpc>
                <a:spcPct val="150000"/>
              </a:lnSpc>
            </a:pPr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	</a:t>
            </a:r>
            <a:r>
              <a:rPr lang="en-US" altLang="ja-JP" sz="1200" dirty="0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for</a:t>
            </a:r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(</a:t>
            </a:r>
            <a:r>
              <a:rPr lang="en-US" altLang="ja-JP" sz="1200" dirty="0" err="1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int</a:t>
            </a:r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x = 0; x &lt; </a:t>
            </a:r>
            <a:r>
              <a:rPr lang="en-US" altLang="ja-JP" sz="1200" dirty="0" err="1">
                <a:solidFill>
                  <a:srgbClr val="0099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bufImage</a:t>
            </a:r>
            <a:r>
              <a:rPr lang="en-US" altLang="ja-JP" sz="1200" dirty="0" err="1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.getWidth</a:t>
            </a:r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(); x++) {</a:t>
            </a:r>
          </a:p>
          <a:p>
            <a:pPr lvl="1">
              <a:lnSpc>
                <a:spcPct val="150000"/>
              </a:lnSpc>
            </a:pPr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		c = </a:t>
            </a:r>
            <a:r>
              <a:rPr lang="en-US" altLang="ja-JP" sz="1200" dirty="0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new</a:t>
            </a:r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Color(</a:t>
            </a:r>
            <a:r>
              <a:rPr lang="en-US" altLang="ja-JP" sz="1200" dirty="0" err="1">
                <a:solidFill>
                  <a:srgbClr val="0099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bufImage</a:t>
            </a:r>
            <a:r>
              <a:rPr lang="en-US" altLang="ja-JP" sz="1200" dirty="0" err="1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.getRGB</a:t>
            </a:r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(x, y));</a:t>
            </a:r>
          </a:p>
          <a:p>
            <a:pPr lvl="1">
              <a:lnSpc>
                <a:spcPct val="150000"/>
              </a:lnSpc>
            </a:pPr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		gray = (</a:t>
            </a:r>
            <a:r>
              <a:rPr lang="en-US" altLang="ja-JP" sz="1200" dirty="0" err="1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c.getRed</a:t>
            </a:r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() + </a:t>
            </a:r>
            <a:r>
              <a:rPr lang="en-US" altLang="ja-JP" sz="1200" dirty="0" err="1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c.getGreen</a:t>
            </a:r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() + </a:t>
            </a:r>
            <a:r>
              <a:rPr lang="en-US" altLang="ja-JP" sz="1200" dirty="0" err="1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c.getBlue</a:t>
            </a:r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()) / 3; </a:t>
            </a:r>
          </a:p>
          <a:p>
            <a:pPr lvl="1">
              <a:lnSpc>
                <a:spcPct val="150000"/>
              </a:lnSpc>
            </a:pPr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		</a:t>
            </a:r>
            <a:r>
              <a:rPr lang="en-US" altLang="ja-JP" sz="1200" dirty="0">
                <a:solidFill>
                  <a:srgbClr val="969696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// </a:t>
            </a:r>
            <a:r>
              <a:rPr lang="ja-JP" altLang="en-US" sz="1200" dirty="0">
                <a:solidFill>
                  <a:srgbClr val="969696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二値化処理</a:t>
            </a:r>
            <a:endParaRPr lang="en-US" altLang="ja-JP" sz="1200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lvl="1">
              <a:lnSpc>
                <a:spcPct val="150000"/>
              </a:lnSpc>
            </a:pPr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		</a:t>
            </a:r>
            <a:r>
              <a:rPr lang="en-US" altLang="ja-JP" sz="1200" dirty="0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if</a:t>
            </a:r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(gray &lt; thresh)	gray = 0;</a:t>
            </a:r>
          </a:p>
          <a:p>
            <a:pPr lvl="1">
              <a:lnSpc>
                <a:spcPct val="150000"/>
              </a:lnSpc>
            </a:pPr>
            <a:r>
              <a:rPr lang="en-US" altLang="ja-JP" sz="1200" dirty="0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		else</a:t>
            </a:r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			gray = 255;</a:t>
            </a:r>
          </a:p>
          <a:p>
            <a:pPr lvl="1">
              <a:lnSpc>
                <a:spcPct val="150000"/>
              </a:lnSpc>
            </a:pPr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		</a:t>
            </a:r>
            <a:r>
              <a:rPr lang="en-US" altLang="ja-JP" sz="1200" dirty="0" err="1">
                <a:solidFill>
                  <a:srgbClr val="0099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bufImage</a:t>
            </a:r>
            <a:r>
              <a:rPr lang="en-US" altLang="ja-JP" sz="1200" dirty="0" err="1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.setRGB</a:t>
            </a:r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(x, y, </a:t>
            </a:r>
            <a:r>
              <a:rPr lang="en-US" altLang="ja-JP" sz="1200" dirty="0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new</a:t>
            </a:r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Color(gray, gray, gray).</a:t>
            </a:r>
            <a:r>
              <a:rPr lang="en-US" altLang="ja-JP" sz="1200" dirty="0" err="1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getRGB</a:t>
            </a:r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());</a:t>
            </a:r>
          </a:p>
          <a:p>
            <a:pPr lvl="1">
              <a:lnSpc>
                <a:spcPct val="150000"/>
              </a:lnSpc>
            </a:pPr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	}</a:t>
            </a:r>
          </a:p>
          <a:p>
            <a:pPr lvl="1">
              <a:lnSpc>
                <a:spcPct val="150000"/>
              </a:lnSpc>
            </a:pPr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}</a:t>
            </a:r>
          </a:p>
          <a:p>
            <a:pPr>
              <a:lnSpc>
                <a:spcPct val="150000"/>
              </a:lnSpc>
            </a:pPr>
            <a:r>
              <a:rPr lang="en-US" altLang="ja-JP" sz="1200" dirty="0">
                <a:solidFill>
                  <a:srgbClr val="0099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	</a:t>
            </a:r>
            <a:r>
              <a:rPr lang="en-US" altLang="ja-JP" sz="1200" dirty="0" err="1">
                <a:solidFill>
                  <a:srgbClr val="0099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lblDraw</a:t>
            </a:r>
            <a:r>
              <a:rPr lang="en-US" altLang="ja-JP" sz="1200" dirty="0" err="1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.setIcon</a:t>
            </a:r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(</a:t>
            </a:r>
            <a:r>
              <a:rPr lang="en-US" altLang="ja-JP" sz="1200" dirty="0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new</a:t>
            </a:r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lang="en-US" altLang="ja-JP" sz="1200" dirty="0" err="1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ImageIcon</a:t>
            </a:r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(</a:t>
            </a:r>
            <a:r>
              <a:rPr lang="en-US" altLang="ja-JP" sz="1200" dirty="0" err="1">
                <a:solidFill>
                  <a:srgbClr val="0099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bufImage</a:t>
            </a:r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));</a:t>
            </a:r>
            <a:endParaRPr lang="ja-JP" altLang="en-US" sz="1200" dirty="0">
              <a:solidFill>
                <a:srgbClr val="969696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>
              <a:lnSpc>
                <a:spcPct val="150000"/>
              </a:lnSpc>
            </a:pPr>
            <a:r>
              <a:rPr lang="en-US" altLang="ja-JP" sz="12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}</a:t>
            </a: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551259" y="1369977"/>
            <a:ext cx="80414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7. </a:t>
            </a:r>
            <a:r>
              <a:rPr kumimoji="1" lang="en-US" altLang="ja-JP" sz="1600" dirty="0" err="1"/>
              <a:t>btnBinarizationActionPerformed</a:t>
            </a:r>
            <a:r>
              <a:rPr kumimoji="1" lang="en-US" altLang="ja-JP" sz="1600" dirty="0"/>
              <a:t> </a:t>
            </a:r>
            <a:r>
              <a:rPr kumimoji="1" lang="ja-JP" altLang="en-US" sz="1600" dirty="0"/>
              <a:t>に以下のソースコードを追記</a:t>
            </a:r>
          </a:p>
        </p:txBody>
      </p:sp>
      <p:sp>
        <p:nvSpPr>
          <p:cNvPr id="23" name="正方形/長方形 22"/>
          <p:cNvSpPr/>
          <p:nvPr/>
        </p:nvSpPr>
        <p:spPr>
          <a:xfrm>
            <a:off x="2803524" y="4570594"/>
            <a:ext cx="511175" cy="255406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  <a:effectLst>
            <a:glow rad="38100">
              <a:srgbClr val="FF0000">
                <a:alpha val="1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角丸四角形 23"/>
          <p:cNvSpPr/>
          <p:nvPr/>
        </p:nvSpPr>
        <p:spPr>
          <a:xfrm>
            <a:off x="4449068" y="4306990"/>
            <a:ext cx="2497832" cy="454827"/>
          </a:xfrm>
          <a:prstGeom prst="roundRect">
            <a:avLst/>
          </a:prstGeom>
          <a:gradFill flip="none" rotWithShape="1">
            <a:gsLst>
              <a:gs pos="0">
                <a:srgbClr val="BC0000"/>
              </a:gs>
              <a:gs pos="50000">
                <a:srgbClr val="E60000"/>
              </a:gs>
              <a:gs pos="100000">
                <a:srgbClr val="FF1919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perspectiveFront" fov="0">
              <a:rot lat="0" lon="0" rev="0"/>
            </a:camera>
            <a:lightRig rig="soft" dir="t">
              <a:rot lat="0" lon="0" rev="0"/>
            </a:lightRig>
          </a:scene3d>
          <a:sp3d prstMaterial="powder">
            <a:bevelT w="38100" h="31750" prst="softRound"/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lIns="0" tIns="72000" rIns="0" bIns="0" rtlCol="0" anchor="ctr" anchorCtr="0">
            <a:noAutofit/>
          </a:bodyPr>
          <a:lstStyle/>
          <a:p>
            <a:pPr algn="ctr"/>
            <a:r>
              <a:rPr lang="ja-JP" altLang="en-US" sz="1600" b="1" dirty="0">
                <a:solidFill>
                  <a:prstClr val="white"/>
                </a:solidFill>
                <a:latin typeface="+mn-ea"/>
              </a:rPr>
              <a:t>変数 </a:t>
            </a:r>
            <a:r>
              <a:rPr lang="en-US" altLang="ja-JP" sz="1600" b="1" dirty="0">
                <a:solidFill>
                  <a:prstClr val="white"/>
                </a:solidFill>
                <a:latin typeface="+mn-ea"/>
              </a:rPr>
              <a:t>thresh </a:t>
            </a:r>
            <a:r>
              <a:rPr lang="ja-JP" altLang="en-US" sz="1600" b="1" dirty="0">
                <a:solidFill>
                  <a:prstClr val="white"/>
                </a:solidFill>
                <a:latin typeface="+mn-ea"/>
              </a:rPr>
              <a:t>に変更</a:t>
            </a:r>
          </a:p>
        </p:txBody>
      </p:sp>
      <p:cxnSp>
        <p:nvCxnSpPr>
          <p:cNvPr id="25" name="直線コネクタ 24"/>
          <p:cNvCxnSpPr>
            <a:cxnSpLocks/>
            <a:stCxn id="24" idx="1"/>
            <a:endCxn id="23" idx="3"/>
          </p:cNvCxnSpPr>
          <p:nvPr/>
        </p:nvCxnSpPr>
        <p:spPr>
          <a:xfrm flipH="1">
            <a:off x="3314699" y="4534404"/>
            <a:ext cx="1134369" cy="163893"/>
          </a:xfrm>
          <a:prstGeom prst="line">
            <a:avLst/>
          </a:prstGeom>
          <a:ln w="19050">
            <a:solidFill>
              <a:srgbClr val="FF0000"/>
            </a:solidFill>
          </a:ln>
          <a:effectLst>
            <a:glow rad="38100">
              <a:srgbClr val="FF0000">
                <a:alpha val="1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6C14D-EA41-4345-9FBD-80272997C6CD}" type="slidenum">
              <a:rPr kumimoji="1" lang="ja-JP" altLang="en-US" smtClean="0"/>
              <a:t>25</a:t>
            </a:fld>
            <a:endParaRPr kumimoji="1" lang="ja-JP" altLang="en-US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A3E2C01D-315D-422C-85B6-0F667DDD3B37}"/>
              </a:ext>
            </a:extLst>
          </p:cNvPr>
          <p:cNvSpPr/>
          <p:nvPr/>
        </p:nvSpPr>
        <p:spPr>
          <a:xfrm>
            <a:off x="1755774" y="2652187"/>
            <a:ext cx="3111501" cy="255406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  <a:effectLst>
            <a:glow rad="38100">
              <a:srgbClr val="FF0000">
                <a:alpha val="1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角丸四角形 23">
            <a:extLst>
              <a:ext uri="{FF2B5EF4-FFF2-40B4-BE49-F238E27FC236}">
                <a16:creationId xmlns:a16="http://schemas.microsoft.com/office/drawing/2014/main" id="{F222ED84-C65E-4819-AFB9-79FAE61C4E74}"/>
              </a:ext>
            </a:extLst>
          </p:cNvPr>
          <p:cNvSpPr/>
          <p:nvPr/>
        </p:nvSpPr>
        <p:spPr>
          <a:xfrm>
            <a:off x="5030094" y="2380079"/>
            <a:ext cx="3263006" cy="454827"/>
          </a:xfrm>
          <a:prstGeom prst="roundRect">
            <a:avLst/>
          </a:prstGeom>
          <a:gradFill flip="none" rotWithShape="1">
            <a:gsLst>
              <a:gs pos="0">
                <a:srgbClr val="BC0000"/>
              </a:gs>
              <a:gs pos="50000">
                <a:srgbClr val="E60000"/>
              </a:gs>
              <a:gs pos="100000">
                <a:srgbClr val="FF1919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perspectiveFront" fov="0">
              <a:rot lat="0" lon="0" rev="0"/>
            </a:camera>
            <a:lightRig rig="soft" dir="t">
              <a:rot lat="0" lon="0" rev="0"/>
            </a:lightRig>
          </a:scene3d>
          <a:sp3d prstMaterial="powder">
            <a:bevelT w="38100" h="31750" prst="softRound"/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lIns="0" tIns="72000" rIns="0" bIns="0" rtlCol="0" anchor="ctr" anchorCtr="0">
            <a:noAutofit/>
          </a:bodyPr>
          <a:lstStyle/>
          <a:p>
            <a:pPr algn="ctr"/>
            <a:r>
              <a:rPr lang="ja-JP" altLang="en-US" sz="1600" b="1" dirty="0">
                <a:solidFill>
                  <a:prstClr val="white"/>
                </a:solidFill>
                <a:latin typeface="+mn-ea"/>
              </a:rPr>
              <a:t>スピナから「しきい値」を取得</a:t>
            </a:r>
          </a:p>
        </p:txBody>
      </p: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8CE0A341-8A47-41C3-9FD6-CAD1B715E9BE}"/>
              </a:ext>
            </a:extLst>
          </p:cNvPr>
          <p:cNvCxnSpPr>
            <a:cxnSpLocks/>
            <a:stCxn id="13" idx="1"/>
            <a:endCxn id="12" idx="3"/>
          </p:cNvCxnSpPr>
          <p:nvPr/>
        </p:nvCxnSpPr>
        <p:spPr>
          <a:xfrm flipH="1">
            <a:off x="4867275" y="2607493"/>
            <a:ext cx="162819" cy="172397"/>
          </a:xfrm>
          <a:prstGeom prst="line">
            <a:avLst/>
          </a:prstGeom>
          <a:ln w="19050">
            <a:solidFill>
              <a:srgbClr val="FF0000"/>
            </a:solidFill>
          </a:ln>
          <a:effectLst>
            <a:glow rad="38100">
              <a:srgbClr val="FF0000">
                <a:alpha val="1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12067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>
            <a:extLst>
              <a:ext uri="{FF2B5EF4-FFF2-40B4-BE49-F238E27FC236}">
                <a16:creationId xmlns:a16="http://schemas.microsoft.com/office/drawing/2014/main" id="{E0285E29-A5A0-4AB9-99F9-D4F4EACD01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6923" y="1858407"/>
            <a:ext cx="5010152" cy="3946544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しきい値変更</a:t>
            </a:r>
            <a:r>
              <a:rPr lang="en-US" altLang="ja-JP" dirty="0"/>
              <a:t>UI</a:t>
            </a:r>
            <a:r>
              <a:rPr lang="ja-JP" altLang="en-US" dirty="0"/>
              <a:t>の実装</a:t>
            </a:r>
            <a:endParaRPr kumimoji="1" lang="ja-JP" altLang="en-US" dirty="0"/>
          </a:p>
        </p:txBody>
      </p:sp>
      <p:sp>
        <p:nvSpPr>
          <p:cNvPr id="5" name="コンテンツ プレースホルダー 2"/>
          <p:cNvSpPr txBox="1">
            <a:spLocks/>
          </p:cNvSpPr>
          <p:nvPr/>
        </p:nvSpPr>
        <p:spPr>
          <a:xfrm>
            <a:off x="628650" y="1359824"/>
            <a:ext cx="7886700" cy="5929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l"/>
              <a:defRPr kumimoji="1"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l"/>
              <a:defRPr kumimoji="1"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l"/>
              <a:defRPr kumimoji="1"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l"/>
              <a:defRPr kumimoji="1"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l"/>
              <a:defRPr kumimoji="1"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ja-JP" sz="1800" dirty="0">
                <a:solidFill>
                  <a:schemeClr val="tx1"/>
                </a:solidFill>
                <a:latin typeface="+mn-ea"/>
              </a:rPr>
              <a:t>7.</a:t>
            </a:r>
            <a:r>
              <a:rPr lang="ja-JP" altLang="en-US" sz="1800" dirty="0">
                <a:solidFill>
                  <a:schemeClr val="tx1"/>
                </a:solidFill>
                <a:latin typeface="+mn-ea"/>
              </a:rPr>
              <a:t> 実行結果（しきい値を変更 ⇨ 二値化ボタン）</a:t>
            </a: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2445" y="5307398"/>
            <a:ext cx="1476375" cy="1470234"/>
          </a:xfrm>
          <a:prstGeom prst="rect">
            <a:avLst/>
          </a:prstGeom>
        </p:spPr>
      </p:pic>
      <p:sp>
        <p:nvSpPr>
          <p:cNvPr id="8" name="スライド番号プレースホルダー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6C14D-EA41-4345-9FBD-80272997C6CD}" type="slidenum">
              <a:rPr kumimoji="1" lang="ja-JP" altLang="en-US" smtClean="0"/>
              <a:t>26</a:t>
            </a:fld>
            <a:endParaRPr kumimoji="1" lang="ja-JP" altLang="en-US"/>
          </a:p>
        </p:txBody>
      </p:sp>
      <p:sp>
        <p:nvSpPr>
          <p:cNvPr id="10" name="二等辺三角形 28">
            <a:extLst>
              <a:ext uri="{FF2B5EF4-FFF2-40B4-BE49-F238E27FC236}">
                <a16:creationId xmlns:a16="http://schemas.microsoft.com/office/drawing/2014/main" id="{8B3918BB-065B-485B-AAEC-FE188762B603}"/>
              </a:ext>
            </a:extLst>
          </p:cNvPr>
          <p:cNvSpPr/>
          <p:nvPr/>
        </p:nvSpPr>
        <p:spPr>
          <a:xfrm rot="5400000">
            <a:off x="7331110" y="6156758"/>
            <a:ext cx="266420" cy="292893"/>
          </a:xfrm>
          <a:custGeom>
            <a:avLst/>
            <a:gdLst>
              <a:gd name="connsiteX0" fmla="*/ 0 w 256894"/>
              <a:gd name="connsiteY0" fmla="*/ 557212 h 557212"/>
              <a:gd name="connsiteX1" fmla="*/ 128447 w 256894"/>
              <a:gd name="connsiteY1" fmla="*/ 0 h 557212"/>
              <a:gd name="connsiteX2" fmla="*/ 256894 w 256894"/>
              <a:gd name="connsiteY2" fmla="*/ 557212 h 557212"/>
              <a:gd name="connsiteX3" fmla="*/ 0 w 256894"/>
              <a:gd name="connsiteY3" fmla="*/ 557212 h 557212"/>
              <a:gd name="connsiteX0" fmla="*/ 106503 w 363397"/>
              <a:gd name="connsiteY0" fmla="*/ 506412 h 506412"/>
              <a:gd name="connsiteX1" fmla="*/ 0 w 363397"/>
              <a:gd name="connsiteY1" fmla="*/ 0 h 506412"/>
              <a:gd name="connsiteX2" fmla="*/ 363397 w 363397"/>
              <a:gd name="connsiteY2" fmla="*/ 506412 h 506412"/>
              <a:gd name="connsiteX3" fmla="*/ 106503 w 363397"/>
              <a:gd name="connsiteY3" fmla="*/ 506412 h 506412"/>
              <a:gd name="connsiteX0" fmla="*/ 142513 w 399407"/>
              <a:gd name="connsiteY0" fmla="*/ 442912 h 442912"/>
              <a:gd name="connsiteX1" fmla="*/ 1 w 399407"/>
              <a:gd name="connsiteY1" fmla="*/ 0 h 442912"/>
              <a:gd name="connsiteX2" fmla="*/ 399407 w 399407"/>
              <a:gd name="connsiteY2" fmla="*/ 442912 h 442912"/>
              <a:gd name="connsiteX3" fmla="*/ 142513 w 399407"/>
              <a:gd name="connsiteY3" fmla="*/ 442912 h 442912"/>
              <a:gd name="connsiteX0" fmla="*/ 179991 w 436885"/>
              <a:gd name="connsiteY0" fmla="*/ 376237 h 376237"/>
              <a:gd name="connsiteX1" fmla="*/ 0 w 436885"/>
              <a:gd name="connsiteY1" fmla="*/ 0 h 376237"/>
              <a:gd name="connsiteX2" fmla="*/ 436885 w 436885"/>
              <a:gd name="connsiteY2" fmla="*/ 376237 h 376237"/>
              <a:gd name="connsiteX3" fmla="*/ 179991 w 436885"/>
              <a:gd name="connsiteY3" fmla="*/ 376237 h 376237"/>
              <a:gd name="connsiteX0" fmla="*/ 92542 w 349436"/>
              <a:gd name="connsiteY0" fmla="*/ 292893 h 292893"/>
              <a:gd name="connsiteX1" fmla="*/ 1 w 349436"/>
              <a:gd name="connsiteY1" fmla="*/ 0 h 292893"/>
              <a:gd name="connsiteX2" fmla="*/ 349436 w 349436"/>
              <a:gd name="connsiteY2" fmla="*/ 292893 h 292893"/>
              <a:gd name="connsiteX3" fmla="*/ 92542 w 349436"/>
              <a:gd name="connsiteY3" fmla="*/ 292893 h 292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9436" h="292893">
                <a:moveTo>
                  <a:pt x="92542" y="292893"/>
                </a:moveTo>
                <a:lnTo>
                  <a:pt x="1" y="0"/>
                </a:lnTo>
                <a:lnTo>
                  <a:pt x="349436" y="292893"/>
                </a:lnTo>
                <a:lnTo>
                  <a:pt x="92542" y="292893"/>
                </a:lnTo>
                <a:close/>
              </a:path>
            </a:pathLst>
          </a:custGeom>
          <a:solidFill>
            <a:schemeClr val="bg1"/>
          </a:solidFill>
          <a:ln w="22225" cap="sq">
            <a:solidFill>
              <a:schemeClr val="tx1">
                <a:lumMod val="60000"/>
                <a:lumOff val="4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AutoShape 3">
            <a:extLst>
              <a:ext uri="{FF2B5EF4-FFF2-40B4-BE49-F238E27FC236}">
                <a16:creationId xmlns:a16="http://schemas.microsoft.com/office/drawing/2014/main" id="{432AD9E2-8976-4110-9CF2-1BE9106B95D7}"/>
              </a:ext>
            </a:extLst>
          </p:cNvPr>
          <p:cNvSpPr>
            <a:spLocks noChangeArrowheads="1"/>
          </p:cNvSpPr>
          <p:nvPr/>
        </p:nvSpPr>
        <p:spPr bwMode="gray">
          <a:xfrm>
            <a:off x="2174934" y="5715000"/>
            <a:ext cx="5157670" cy="923925"/>
          </a:xfrm>
          <a:prstGeom prst="roundRect">
            <a:avLst/>
          </a:prstGeom>
          <a:solidFill>
            <a:schemeClr val="bg1"/>
          </a:solidFill>
          <a:ln w="22225">
            <a:solidFill>
              <a:schemeClr val="tx1">
                <a:lumMod val="60000"/>
                <a:lumOff val="40000"/>
              </a:schemeClr>
            </a:solidFill>
            <a:round/>
            <a:headEnd/>
            <a:tailEnd/>
          </a:ln>
          <a:effectLst/>
        </p:spPr>
        <p:txBody>
          <a:bodyPr wrap="none" tIns="108000" anchor="ctr"/>
          <a:lstStyle/>
          <a:p>
            <a:pPr algn="ctr"/>
            <a:r>
              <a:rPr lang="ja-JP" altLang="en-US" dirty="0">
                <a:latin typeface="+mn-ea"/>
              </a:rPr>
              <a:t>元画像の値を上書きしてしまっているので</a:t>
            </a:r>
            <a:endParaRPr lang="en-US" altLang="ja-JP" dirty="0">
              <a:latin typeface="+mn-ea"/>
            </a:endParaRPr>
          </a:p>
          <a:p>
            <a:pPr algn="ctr"/>
            <a:r>
              <a:rPr lang="ja-JP" altLang="en-US" dirty="0">
                <a:latin typeface="+mn-ea"/>
              </a:rPr>
              <a:t>一回しか二値化処理ができない・・・</a:t>
            </a:r>
            <a:endParaRPr lang="en-US" altLang="ja-JP" dirty="0">
              <a:latin typeface="+mn-ea"/>
            </a:endParaRPr>
          </a:p>
          <a:p>
            <a:pPr algn="ctr"/>
            <a:r>
              <a:rPr lang="ja-JP" altLang="en-US" dirty="0">
                <a:latin typeface="+mn-ea"/>
              </a:rPr>
              <a:t>（しきい値の調整ができない）</a:t>
            </a:r>
          </a:p>
        </p:txBody>
      </p:sp>
      <p:grpSp>
        <p:nvGrpSpPr>
          <p:cNvPr id="12" name="グループ化 11">
            <a:extLst>
              <a:ext uri="{FF2B5EF4-FFF2-40B4-BE49-F238E27FC236}">
                <a16:creationId xmlns:a16="http://schemas.microsoft.com/office/drawing/2014/main" id="{69CAEEA5-7817-437F-937A-E938F1BE6B2F}"/>
              </a:ext>
            </a:extLst>
          </p:cNvPr>
          <p:cNvGrpSpPr/>
          <p:nvPr/>
        </p:nvGrpSpPr>
        <p:grpSpPr>
          <a:xfrm>
            <a:off x="7228365" y="6260775"/>
            <a:ext cx="152604" cy="143187"/>
            <a:chOff x="7160043" y="6310606"/>
            <a:chExt cx="152604" cy="143187"/>
          </a:xfrm>
        </p:grpSpPr>
        <p:sp>
          <p:nvSpPr>
            <p:cNvPr id="13" name="正方形/長方形 12">
              <a:extLst>
                <a:ext uri="{FF2B5EF4-FFF2-40B4-BE49-F238E27FC236}">
                  <a16:creationId xmlns:a16="http://schemas.microsoft.com/office/drawing/2014/main" id="{57D791DA-A32C-48AF-9CBA-C7CE98D3D589}"/>
                </a:ext>
              </a:extLst>
            </p:cNvPr>
            <p:cNvSpPr/>
            <p:nvPr/>
          </p:nvSpPr>
          <p:spPr>
            <a:xfrm rot="4682659">
              <a:off x="7194170" y="6276479"/>
              <a:ext cx="84349" cy="1526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" name="正方形/長方形 13">
              <a:extLst>
                <a:ext uri="{FF2B5EF4-FFF2-40B4-BE49-F238E27FC236}">
                  <a16:creationId xmlns:a16="http://schemas.microsoft.com/office/drawing/2014/main" id="{53383C11-FE68-4237-8A06-0BA7DF4648BE}"/>
                </a:ext>
              </a:extLst>
            </p:cNvPr>
            <p:cNvSpPr/>
            <p:nvPr/>
          </p:nvSpPr>
          <p:spPr>
            <a:xfrm rot="2849046">
              <a:off x="7221499" y="6367738"/>
              <a:ext cx="71429" cy="1006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386968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0AB25B9-E8F2-4DF3-89E0-867DE60229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dirty="0"/>
              <a:t>しきい値変更</a:t>
            </a:r>
            <a:r>
              <a:rPr lang="en-US" altLang="ja-JP" dirty="0"/>
              <a:t>UI</a:t>
            </a:r>
            <a:r>
              <a:rPr lang="ja-JP" altLang="en-US" dirty="0"/>
              <a:t>の実装</a:t>
            </a:r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85853BC1-A61E-452E-88C7-4C6A20217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6C14D-EA41-4345-9FBD-80272997C6CD}" type="slidenum">
              <a:rPr kumimoji="1" lang="ja-JP" altLang="en-US" smtClean="0"/>
              <a:t>27</a:t>
            </a:fld>
            <a:endParaRPr kumimoji="1" lang="ja-JP" altLang="en-US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231413B4-4AFE-40F7-A74F-97400EE0E9D4}"/>
              </a:ext>
            </a:extLst>
          </p:cNvPr>
          <p:cNvSpPr txBox="1"/>
          <p:nvPr/>
        </p:nvSpPr>
        <p:spPr>
          <a:xfrm>
            <a:off x="551259" y="1211398"/>
            <a:ext cx="80414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8. </a:t>
            </a:r>
            <a:r>
              <a:rPr kumimoji="1" lang="en-US" altLang="ja-JP" sz="1600" dirty="0" err="1">
                <a:solidFill>
                  <a:srgbClr val="FF0000"/>
                </a:solidFill>
              </a:rPr>
              <a:t>btnReadActionPerformed</a:t>
            </a:r>
            <a:r>
              <a:rPr kumimoji="1" lang="en-US" altLang="ja-JP" sz="1600" dirty="0"/>
              <a:t> </a:t>
            </a:r>
            <a:r>
              <a:rPr kumimoji="1" lang="ja-JP" altLang="en-US" sz="1600" dirty="0"/>
              <a:t>を以下のように変更</a:t>
            </a:r>
          </a:p>
        </p:txBody>
      </p:sp>
      <p:sp>
        <p:nvSpPr>
          <p:cNvPr id="27" name="角丸四角形 3">
            <a:extLst>
              <a:ext uri="{FF2B5EF4-FFF2-40B4-BE49-F238E27FC236}">
                <a16:creationId xmlns:a16="http://schemas.microsoft.com/office/drawing/2014/main" id="{59DC4058-4844-44A6-8F64-3AEF0109A714}"/>
              </a:ext>
            </a:extLst>
          </p:cNvPr>
          <p:cNvSpPr/>
          <p:nvPr/>
        </p:nvSpPr>
        <p:spPr>
          <a:xfrm>
            <a:off x="232913" y="1555330"/>
            <a:ext cx="8678174" cy="5073831"/>
          </a:xfrm>
          <a:prstGeom prst="roundRect">
            <a:avLst>
              <a:gd name="adj" fmla="val 2151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noAutofit/>
          </a:bodyPr>
          <a:lstStyle/>
          <a:p>
            <a:pPr defTabSz="252000">
              <a:lnSpc>
                <a:spcPct val="150000"/>
              </a:lnSpc>
              <a:tabLst>
                <a:tab pos="0" algn="l"/>
              </a:tabLst>
            </a:pPr>
            <a:r>
              <a:rPr lang="en-US" altLang="ja-JP" sz="1200" dirty="0" err="1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BufferedImage</a:t>
            </a:r>
            <a:r>
              <a:rPr lang="en-US" altLang="ja-JP" sz="12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lang="en-US" altLang="ja-JP" sz="1200" dirty="0" err="1">
                <a:solidFill>
                  <a:srgbClr val="0099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bufImage</a:t>
            </a:r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,</a:t>
            </a:r>
            <a:r>
              <a:rPr lang="en-US" altLang="ja-JP" sz="1200" dirty="0">
                <a:solidFill>
                  <a:srgbClr val="0099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lang="en-US" altLang="ja-JP" sz="1200" dirty="0" err="1">
                <a:solidFill>
                  <a:srgbClr val="0099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bufImageShow</a:t>
            </a:r>
            <a:r>
              <a:rPr lang="en-US" altLang="ja-JP" sz="12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;</a:t>
            </a:r>
            <a:r>
              <a:rPr lang="ja-JP" altLang="en-US" sz="12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lang="en-US" altLang="ja-JP" sz="12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 </a:t>
            </a:r>
            <a:r>
              <a:rPr lang="en-US" altLang="ja-JP" sz="1200" dirty="0">
                <a:solidFill>
                  <a:srgbClr val="969696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// </a:t>
            </a:r>
            <a:r>
              <a:rPr lang="ja-JP" altLang="en-US" sz="1200" dirty="0">
                <a:solidFill>
                  <a:srgbClr val="969696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イメージパネル</a:t>
            </a:r>
            <a:endParaRPr lang="en-US" altLang="ja-JP" sz="1200" dirty="0">
              <a:solidFill>
                <a:srgbClr val="0000FF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defTabSz="252000">
              <a:lnSpc>
                <a:spcPct val="150000"/>
              </a:lnSpc>
              <a:tabLst>
                <a:tab pos="0" algn="l"/>
              </a:tabLst>
            </a:pPr>
            <a:r>
              <a:rPr lang="en-US" altLang="ja-JP" sz="1200" dirty="0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private</a:t>
            </a:r>
            <a:r>
              <a:rPr lang="en-US" altLang="ja-JP" sz="12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lang="en-US" altLang="ja-JP" sz="1200" dirty="0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void</a:t>
            </a:r>
            <a:r>
              <a:rPr lang="en-US" altLang="ja-JP" sz="12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lang="en-US" altLang="ja-JP" sz="1200" b="1" dirty="0" err="1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btnReadActionPerformed</a:t>
            </a:r>
            <a:r>
              <a:rPr lang="en-US" altLang="ja-JP" sz="12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(</a:t>
            </a:r>
            <a:r>
              <a:rPr lang="en-US" altLang="ja-JP" sz="1200" dirty="0" err="1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java.awt.event.ActionEvent</a:t>
            </a:r>
            <a:r>
              <a:rPr lang="en-US" altLang="ja-JP" sz="12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lang="en-US" altLang="ja-JP" sz="1200" dirty="0" err="1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evt</a:t>
            </a:r>
            <a:r>
              <a:rPr lang="en-US" altLang="ja-JP" sz="12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) {</a:t>
            </a:r>
          </a:p>
          <a:p>
            <a:pPr defTabSz="252000">
              <a:lnSpc>
                <a:spcPct val="150000"/>
              </a:lnSpc>
              <a:tabLst>
                <a:tab pos="0" algn="l"/>
              </a:tabLst>
            </a:pPr>
            <a:r>
              <a:rPr lang="en-US" altLang="ja-JP" sz="1200" dirty="0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		try</a:t>
            </a:r>
            <a:r>
              <a:rPr lang="en-US" altLang="ja-JP" sz="12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{</a:t>
            </a:r>
          </a:p>
          <a:p>
            <a:pPr defTabSz="252000">
              <a:lnSpc>
                <a:spcPct val="150000"/>
              </a:lnSpc>
              <a:tabLst>
                <a:tab pos="0" algn="l"/>
              </a:tabLst>
            </a:pPr>
            <a:r>
              <a:rPr lang="en-US" altLang="ja-JP" sz="12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			</a:t>
            </a:r>
            <a:r>
              <a:rPr lang="en-US" altLang="ja-JP" sz="1200" dirty="0" err="1">
                <a:solidFill>
                  <a:srgbClr val="0099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bufImage</a:t>
            </a:r>
            <a:r>
              <a:rPr lang="en-US" altLang="ja-JP" sz="12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= </a:t>
            </a:r>
            <a:r>
              <a:rPr lang="en-US" altLang="ja-JP" sz="1200" dirty="0" err="1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ImageIO.read</a:t>
            </a:r>
            <a:r>
              <a:rPr lang="en-US" altLang="ja-JP" sz="12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(</a:t>
            </a:r>
            <a:r>
              <a:rPr lang="en-US" altLang="ja-JP" sz="1200" dirty="0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new</a:t>
            </a:r>
            <a:r>
              <a:rPr lang="en-US" altLang="ja-JP" sz="12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File(</a:t>
            </a:r>
            <a:r>
              <a:rPr lang="en-US" altLang="ja-JP" sz="1200" dirty="0">
                <a:solidFill>
                  <a:srgbClr val="CE7B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"lena.bmp"</a:t>
            </a:r>
            <a:r>
              <a:rPr lang="en-US" altLang="ja-JP" sz="12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)); </a:t>
            </a:r>
            <a:r>
              <a:rPr lang="en-US" altLang="ja-JP" sz="1200" dirty="0">
                <a:solidFill>
                  <a:srgbClr val="969696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// </a:t>
            </a:r>
            <a:r>
              <a:rPr lang="ja-JP" altLang="en-US" sz="1200" dirty="0">
                <a:solidFill>
                  <a:srgbClr val="969696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画像ファイルの読み込み</a:t>
            </a:r>
            <a:endParaRPr lang="en-US" altLang="ja-JP" sz="1200" dirty="0">
              <a:solidFill>
                <a:srgbClr val="969696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defTabSz="252000">
              <a:lnSpc>
                <a:spcPct val="150000"/>
              </a:lnSpc>
              <a:tabLst>
                <a:tab pos="0" algn="l"/>
              </a:tabLst>
            </a:pPr>
            <a:r>
              <a:rPr lang="en-US" altLang="ja-JP" sz="1200" dirty="0">
                <a:solidFill>
                  <a:srgbClr val="969696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			</a:t>
            </a:r>
            <a:r>
              <a:rPr lang="en-US" altLang="ja-JP" sz="1200" dirty="0" err="1">
                <a:solidFill>
                  <a:srgbClr val="0099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bufImageShow</a:t>
            </a:r>
            <a:r>
              <a:rPr lang="en-US" altLang="ja-JP" sz="1200" dirty="0">
                <a:solidFill>
                  <a:srgbClr val="0099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= </a:t>
            </a:r>
            <a:r>
              <a:rPr lang="en-US" altLang="ja-JP" sz="1200" dirty="0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new</a:t>
            </a:r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lang="en-US" altLang="ja-JP" sz="1200" dirty="0" err="1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BufferedImage</a:t>
            </a:r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(</a:t>
            </a:r>
            <a:r>
              <a:rPr lang="en-US" altLang="ja-JP" sz="1200" dirty="0" err="1">
                <a:solidFill>
                  <a:srgbClr val="0099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bufImage</a:t>
            </a:r>
            <a:r>
              <a:rPr lang="en-US" altLang="ja-JP" sz="1200" dirty="0" err="1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.getWidth</a:t>
            </a:r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(), </a:t>
            </a:r>
            <a:r>
              <a:rPr lang="en-US" altLang="ja-JP" sz="1200" dirty="0" err="1">
                <a:solidFill>
                  <a:srgbClr val="0099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bufImage</a:t>
            </a:r>
            <a:r>
              <a:rPr lang="en-US" altLang="ja-JP" sz="1200" dirty="0" err="1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.getHeight</a:t>
            </a:r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(), </a:t>
            </a:r>
            <a:r>
              <a:rPr lang="en-US" altLang="ja-JP" sz="1200" dirty="0" err="1">
                <a:solidFill>
                  <a:srgbClr val="0099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bufImage</a:t>
            </a:r>
            <a:r>
              <a:rPr lang="en-US" altLang="ja-JP" sz="1200" dirty="0" err="1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.getType</a:t>
            </a:r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());</a:t>
            </a:r>
          </a:p>
          <a:p>
            <a:pPr defTabSz="252000">
              <a:lnSpc>
                <a:spcPct val="150000"/>
              </a:lnSpc>
              <a:tabLst>
                <a:tab pos="0" algn="l"/>
              </a:tabLst>
            </a:pPr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			Color c;</a:t>
            </a:r>
          </a:p>
          <a:p>
            <a:pPr defTabSz="252000">
              <a:lnSpc>
                <a:spcPct val="150000"/>
              </a:lnSpc>
              <a:tabLst>
                <a:tab pos="0" algn="l"/>
              </a:tabLst>
            </a:pPr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			</a:t>
            </a:r>
            <a:r>
              <a:rPr lang="en-US" altLang="ja-JP" sz="1200" dirty="0" err="1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int</a:t>
            </a:r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gray;</a:t>
            </a:r>
          </a:p>
          <a:p>
            <a:pPr defTabSz="252000">
              <a:lnSpc>
                <a:spcPct val="150000"/>
              </a:lnSpc>
              <a:tabLst>
                <a:tab pos="0" algn="l"/>
              </a:tabLst>
            </a:pPr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			</a:t>
            </a:r>
            <a:r>
              <a:rPr lang="en-US" altLang="ja-JP" sz="1200" dirty="0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for</a:t>
            </a:r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(</a:t>
            </a:r>
            <a:r>
              <a:rPr lang="en-US" altLang="ja-JP" sz="1200" dirty="0" err="1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int</a:t>
            </a:r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y = 0; y &lt; </a:t>
            </a:r>
            <a:r>
              <a:rPr lang="en-US" altLang="ja-JP" sz="1200" dirty="0" err="1">
                <a:solidFill>
                  <a:srgbClr val="0099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bufImage</a:t>
            </a:r>
            <a:r>
              <a:rPr lang="en-US" altLang="ja-JP" sz="1200" dirty="0" err="1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.getHeight</a:t>
            </a:r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(); y++) {</a:t>
            </a:r>
            <a:r>
              <a:rPr lang="en-US" altLang="ja-JP" sz="1200" dirty="0">
                <a:solidFill>
                  <a:srgbClr val="969696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// </a:t>
            </a:r>
            <a:r>
              <a:rPr lang="ja-JP" altLang="en-US" sz="1200" dirty="0">
                <a:solidFill>
                  <a:srgbClr val="969696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全てのピクセルに対して処理</a:t>
            </a:r>
            <a:endParaRPr lang="en-US" altLang="ja-JP" sz="1200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defTabSz="252000">
              <a:lnSpc>
                <a:spcPct val="150000"/>
              </a:lnSpc>
              <a:tabLst>
                <a:tab pos="0" algn="l"/>
              </a:tabLst>
            </a:pPr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				</a:t>
            </a:r>
            <a:r>
              <a:rPr lang="en-US" altLang="ja-JP" sz="1200" dirty="0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for</a:t>
            </a:r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(</a:t>
            </a:r>
            <a:r>
              <a:rPr lang="en-US" altLang="ja-JP" sz="1200" dirty="0" err="1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int</a:t>
            </a:r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x = 0; x &lt; </a:t>
            </a:r>
            <a:r>
              <a:rPr lang="en-US" altLang="ja-JP" sz="1200" dirty="0" err="1">
                <a:solidFill>
                  <a:srgbClr val="0099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bufImage</a:t>
            </a:r>
            <a:r>
              <a:rPr lang="en-US" altLang="ja-JP" sz="1200" dirty="0" err="1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.getWidth</a:t>
            </a:r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(); x++) {</a:t>
            </a:r>
          </a:p>
          <a:p>
            <a:pPr defTabSz="252000">
              <a:lnSpc>
                <a:spcPct val="150000"/>
              </a:lnSpc>
              <a:tabLst>
                <a:tab pos="0" algn="l"/>
              </a:tabLst>
            </a:pPr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					c = </a:t>
            </a:r>
            <a:r>
              <a:rPr lang="en-US" altLang="ja-JP" sz="1200" dirty="0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new</a:t>
            </a:r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Color(</a:t>
            </a:r>
            <a:r>
              <a:rPr lang="en-US" altLang="ja-JP" sz="1200" dirty="0" err="1">
                <a:solidFill>
                  <a:srgbClr val="0099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bufImage</a:t>
            </a:r>
            <a:r>
              <a:rPr lang="en-US" altLang="ja-JP" sz="1200" dirty="0" err="1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.getRGB</a:t>
            </a:r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(x, y));</a:t>
            </a:r>
          </a:p>
          <a:p>
            <a:pPr defTabSz="252000">
              <a:lnSpc>
                <a:spcPct val="150000"/>
              </a:lnSpc>
              <a:tabLst>
                <a:tab pos="0" algn="l"/>
              </a:tabLst>
            </a:pPr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					gray = (</a:t>
            </a:r>
            <a:r>
              <a:rPr lang="en-US" altLang="ja-JP" sz="1200" dirty="0" err="1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c.getRed</a:t>
            </a:r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() + </a:t>
            </a:r>
            <a:r>
              <a:rPr lang="en-US" altLang="ja-JP" sz="1200" dirty="0" err="1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c.getGreen</a:t>
            </a:r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() + </a:t>
            </a:r>
            <a:r>
              <a:rPr lang="en-US" altLang="ja-JP" sz="1200" dirty="0" err="1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c.getBlue</a:t>
            </a:r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()) / 3; </a:t>
            </a:r>
            <a:r>
              <a:rPr lang="en-US" altLang="ja-JP" sz="1200" dirty="0">
                <a:solidFill>
                  <a:srgbClr val="969696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// </a:t>
            </a:r>
            <a:r>
              <a:rPr lang="ja-JP" altLang="en-US" sz="1200" dirty="0">
                <a:solidFill>
                  <a:srgbClr val="969696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単純平均法</a:t>
            </a:r>
            <a:endParaRPr lang="en-US" altLang="ja-JP" sz="1200" dirty="0">
              <a:solidFill>
                <a:srgbClr val="969696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defTabSz="252000">
              <a:lnSpc>
                <a:spcPct val="150000"/>
              </a:lnSpc>
              <a:tabLst>
                <a:tab pos="0" algn="l"/>
              </a:tabLst>
            </a:pPr>
            <a:r>
              <a:rPr lang="en-US" altLang="ja-JP" sz="1200" dirty="0">
                <a:solidFill>
                  <a:srgbClr val="969696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					</a:t>
            </a:r>
            <a:r>
              <a:rPr lang="en-US" altLang="ja-JP" sz="1200" dirty="0" err="1">
                <a:solidFill>
                  <a:srgbClr val="0099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bufImage</a:t>
            </a:r>
            <a:r>
              <a:rPr lang="en-US" altLang="ja-JP" sz="1200" dirty="0" err="1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.setRGB</a:t>
            </a:r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(x, y, </a:t>
            </a:r>
            <a:r>
              <a:rPr lang="en-US" altLang="ja-JP" sz="1200" dirty="0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new</a:t>
            </a:r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Color(gray, gray, gray).</a:t>
            </a:r>
            <a:r>
              <a:rPr lang="en-US" altLang="ja-JP" sz="1200" dirty="0" err="1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getRGB</a:t>
            </a:r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());</a:t>
            </a:r>
          </a:p>
          <a:p>
            <a:pPr defTabSz="252000">
              <a:lnSpc>
                <a:spcPct val="150000"/>
              </a:lnSpc>
              <a:tabLst>
                <a:tab pos="0" algn="l"/>
              </a:tabLst>
            </a:pPr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				}</a:t>
            </a:r>
          </a:p>
          <a:p>
            <a:pPr defTabSz="252000">
              <a:lnSpc>
                <a:spcPct val="150000"/>
              </a:lnSpc>
              <a:tabLst>
                <a:tab pos="0" algn="l"/>
              </a:tabLst>
            </a:pPr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			}</a:t>
            </a:r>
          </a:p>
          <a:p>
            <a:pPr defTabSz="252000">
              <a:lnSpc>
                <a:spcPct val="150000"/>
              </a:lnSpc>
              <a:tabLst>
                <a:tab pos="0" algn="l"/>
              </a:tabLst>
            </a:pPr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			</a:t>
            </a:r>
            <a:r>
              <a:rPr lang="en-US" altLang="ja-JP" sz="1200" dirty="0" err="1">
                <a:solidFill>
                  <a:srgbClr val="0099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bufImageShow</a:t>
            </a:r>
            <a:r>
              <a:rPr lang="en-US" altLang="ja-JP" sz="1200" dirty="0" err="1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.setData</a:t>
            </a:r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(</a:t>
            </a:r>
            <a:r>
              <a:rPr lang="en-US" altLang="ja-JP" sz="1200" dirty="0" err="1">
                <a:solidFill>
                  <a:srgbClr val="0099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bufImage</a:t>
            </a:r>
            <a:r>
              <a:rPr lang="en-US" altLang="ja-JP" sz="1200" dirty="0" err="1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.getData</a:t>
            </a:r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()); </a:t>
            </a:r>
          </a:p>
          <a:p>
            <a:pPr defTabSz="252000">
              <a:lnSpc>
                <a:spcPct val="150000"/>
              </a:lnSpc>
              <a:tabLst>
                <a:tab pos="0" algn="l"/>
              </a:tabLst>
            </a:pPr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			</a:t>
            </a:r>
            <a:r>
              <a:rPr lang="en-US" altLang="ja-JP" sz="1200" dirty="0" err="1">
                <a:solidFill>
                  <a:srgbClr val="0099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lblDraw</a:t>
            </a:r>
            <a:r>
              <a:rPr lang="en-US" altLang="ja-JP" sz="1200" dirty="0" err="1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.setIcon</a:t>
            </a:r>
            <a:r>
              <a:rPr lang="en-US" altLang="ja-JP" sz="12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(</a:t>
            </a:r>
            <a:r>
              <a:rPr lang="en-US" altLang="ja-JP" sz="1200" dirty="0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new</a:t>
            </a:r>
            <a:r>
              <a:rPr lang="en-US" altLang="ja-JP" sz="12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lang="en-US" altLang="ja-JP" sz="1200" dirty="0" err="1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ImageIcon</a:t>
            </a:r>
            <a:r>
              <a:rPr lang="en-US" altLang="ja-JP" sz="12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(</a:t>
            </a:r>
            <a:r>
              <a:rPr lang="en-US" altLang="ja-JP" sz="1200" dirty="0" err="1">
                <a:solidFill>
                  <a:srgbClr val="0099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bufImageShow</a:t>
            </a:r>
            <a:r>
              <a:rPr lang="en-US" altLang="ja-JP" sz="12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)); </a:t>
            </a:r>
            <a:r>
              <a:rPr lang="en-US" altLang="ja-JP" sz="1200" dirty="0">
                <a:solidFill>
                  <a:srgbClr val="969696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// </a:t>
            </a:r>
            <a:r>
              <a:rPr lang="ja-JP" altLang="en-US" sz="1200" dirty="0">
                <a:solidFill>
                  <a:srgbClr val="969696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画像の表示</a:t>
            </a:r>
            <a:endParaRPr lang="en-US" altLang="ja-JP" sz="1200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defTabSz="252000">
              <a:lnSpc>
                <a:spcPct val="150000"/>
              </a:lnSpc>
              <a:tabLst>
                <a:tab pos="0" algn="l"/>
              </a:tabLst>
            </a:pPr>
            <a:r>
              <a:rPr lang="en-US" altLang="ja-JP" sz="12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		} </a:t>
            </a:r>
            <a:r>
              <a:rPr lang="en-US" altLang="ja-JP" sz="1200" dirty="0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catch</a:t>
            </a:r>
            <a:r>
              <a:rPr lang="en-US" altLang="ja-JP" sz="12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(</a:t>
            </a:r>
            <a:r>
              <a:rPr lang="en-US" altLang="ja-JP" sz="1200" dirty="0" err="1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IOException</a:t>
            </a:r>
            <a:r>
              <a:rPr lang="en-US" altLang="ja-JP" sz="12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e) { </a:t>
            </a:r>
            <a:r>
              <a:rPr lang="en-US" altLang="ja-JP" sz="1200" dirty="0" err="1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e.printStackTrace</a:t>
            </a:r>
            <a:r>
              <a:rPr lang="en-US" altLang="ja-JP" sz="12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(); }</a:t>
            </a:r>
          </a:p>
          <a:p>
            <a:pPr defTabSz="252000">
              <a:lnSpc>
                <a:spcPct val="150000"/>
              </a:lnSpc>
              <a:tabLst>
                <a:tab pos="0" algn="l"/>
              </a:tabLst>
            </a:pPr>
            <a:r>
              <a:rPr lang="en-US" altLang="ja-JP" sz="12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}</a:t>
            </a:r>
            <a:endParaRPr lang="en-US" altLang="ja-JP" sz="1200" kern="0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A324A89C-667E-4FE4-8AC6-06DBC6EBB8F9}"/>
              </a:ext>
            </a:extLst>
          </p:cNvPr>
          <p:cNvSpPr/>
          <p:nvPr/>
        </p:nvSpPr>
        <p:spPr>
          <a:xfrm>
            <a:off x="2279650" y="1621683"/>
            <a:ext cx="1274433" cy="267981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  <a:effectLst>
            <a:glow rad="38100">
              <a:srgbClr val="FF0000">
                <a:alpha val="1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角丸四角形 6">
            <a:extLst>
              <a:ext uri="{FF2B5EF4-FFF2-40B4-BE49-F238E27FC236}">
                <a16:creationId xmlns:a16="http://schemas.microsoft.com/office/drawing/2014/main" id="{9791A7EF-18AF-4A73-B6A3-CEABB5397C35}"/>
              </a:ext>
            </a:extLst>
          </p:cNvPr>
          <p:cNvSpPr/>
          <p:nvPr/>
        </p:nvSpPr>
        <p:spPr>
          <a:xfrm>
            <a:off x="4925739" y="1877181"/>
            <a:ext cx="2052912" cy="454827"/>
          </a:xfrm>
          <a:prstGeom prst="roundRect">
            <a:avLst/>
          </a:prstGeom>
          <a:gradFill flip="none" rotWithShape="1">
            <a:gsLst>
              <a:gs pos="0">
                <a:srgbClr val="BC0000"/>
              </a:gs>
              <a:gs pos="50000">
                <a:srgbClr val="E60000"/>
              </a:gs>
              <a:gs pos="100000">
                <a:srgbClr val="FF1919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perspectiveFront" fov="0">
              <a:rot lat="0" lon="0" rev="0"/>
            </a:camera>
            <a:lightRig rig="soft" dir="t">
              <a:rot lat="0" lon="0" rev="0"/>
            </a:lightRig>
          </a:scene3d>
          <a:sp3d prstMaterial="powder">
            <a:bevelT w="38100" h="31750" prst="softRound"/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lIns="0" tIns="72000" rIns="0" bIns="0" rtlCol="0" anchor="ctr" anchorCtr="0">
            <a:noAutofit/>
          </a:bodyPr>
          <a:lstStyle/>
          <a:p>
            <a:pPr algn="ctr"/>
            <a:r>
              <a:rPr lang="ja-JP" altLang="en-US" sz="1600" b="1" dirty="0">
                <a:solidFill>
                  <a:prstClr val="white"/>
                </a:solidFill>
                <a:latin typeface="+mn-ea"/>
              </a:rPr>
              <a:t>表示用パネル</a:t>
            </a:r>
          </a:p>
        </p:txBody>
      </p:sp>
      <p:cxnSp>
        <p:nvCxnSpPr>
          <p:cNvPr id="30" name="直線コネクタ 29">
            <a:extLst>
              <a:ext uri="{FF2B5EF4-FFF2-40B4-BE49-F238E27FC236}">
                <a16:creationId xmlns:a16="http://schemas.microsoft.com/office/drawing/2014/main" id="{5F8455F0-DD76-4126-A968-6E7A239E3D91}"/>
              </a:ext>
            </a:extLst>
          </p:cNvPr>
          <p:cNvCxnSpPr>
            <a:cxnSpLocks/>
            <a:stCxn id="29" idx="1"/>
            <a:endCxn id="28" idx="3"/>
          </p:cNvCxnSpPr>
          <p:nvPr/>
        </p:nvCxnSpPr>
        <p:spPr>
          <a:xfrm flipH="1" flipV="1">
            <a:off x="3554083" y="1755674"/>
            <a:ext cx="1371656" cy="348921"/>
          </a:xfrm>
          <a:prstGeom prst="line">
            <a:avLst/>
          </a:prstGeom>
          <a:ln w="19050">
            <a:solidFill>
              <a:srgbClr val="FF0000"/>
            </a:solidFill>
          </a:ln>
          <a:effectLst>
            <a:glow rad="38100">
              <a:srgbClr val="FF0000">
                <a:alpha val="1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F1A24C84-CB21-4097-9DBB-F17B0B1C160C}"/>
              </a:ext>
            </a:extLst>
          </p:cNvPr>
          <p:cNvSpPr/>
          <p:nvPr/>
        </p:nvSpPr>
        <p:spPr>
          <a:xfrm>
            <a:off x="801657" y="2718675"/>
            <a:ext cx="7980034" cy="267981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  <a:effectLst>
            <a:glow rad="38100">
              <a:srgbClr val="FF0000">
                <a:alpha val="1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角丸四角形 6">
            <a:extLst>
              <a:ext uri="{FF2B5EF4-FFF2-40B4-BE49-F238E27FC236}">
                <a16:creationId xmlns:a16="http://schemas.microsoft.com/office/drawing/2014/main" id="{E95D4A1C-4229-4E17-9130-EA3AA8950821}"/>
              </a:ext>
            </a:extLst>
          </p:cNvPr>
          <p:cNvSpPr/>
          <p:nvPr/>
        </p:nvSpPr>
        <p:spPr>
          <a:xfrm>
            <a:off x="2543437" y="3107202"/>
            <a:ext cx="5030555" cy="454827"/>
          </a:xfrm>
          <a:prstGeom prst="roundRect">
            <a:avLst/>
          </a:prstGeom>
          <a:gradFill flip="none" rotWithShape="1">
            <a:gsLst>
              <a:gs pos="0">
                <a:srgbClr val="BC0000"/>
              </a:gs>
              <a:gs pos="50000">
                <a:srgbClr val="E60000"/>
              </a:gs>
              <a:gs pos="100000">
                <a:srgbClr val="FF1919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perspectiveFront" fov="0">
              <a:rot lat="0" lon="0" rev="0"/>
            </a:camera>
            <a:lightRig rig="soft" dir="t">
              <a:rot lat="0" lon="0" rev="0"/>
            </a:lightRig>
          </a:scene3d>
          <a:sp3d prstMaterial="powder">
            <a:bevelT w="38100" h="31750" prst="softRound"/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lIns="0" tIns="72000" rIns="0" bIns="0" rtlCol="0" anchor="ctr" anchorCtr="0">
            <a:noAutofit/>
          </a:bodyPr>
          <a:lstStyle/>
          <a:p>
            <a:pPr algn="ctr"/>
            <a:r>
              <a:rPr lang="ja-JP" altLang="en-US" sz="1600" b="1" dirty="0">
                <a:solidFill>
                  <a:prstClr val="white"/>
                </a:solidFill>
                <a:latin typeface="+mn-ea"/>
              </a:rPr>
              <a:t> 表示用パネルの初期化（</a:t>
            </a:r>
            <a:r>
              <a:rPr lang="en-US" altLang="ja-JP" sz="1600" b="1" dirty="0" err="1">
                <a:solidFill>
                  <a:prstClr val="white"/>
                </a:solidFill>
                <a:latin typeface="+mn-ea"/>
              </a:rPr>
              <a:t>bufImage</a:t>
            </a:r>
            <a:r>
              <a:rPr lang="en-US" altLang="ja-JP" sz="1600" b="1" dirty="0">
                <a:solidFill>
                  <a:prstClr val="white"/>
                </a:solidFill>
                <a:latin typeface="+mn-ea"/>
              </a:rPr>
              <a:t> </a:t>
            </a:r>
            <a:r>
              <a:rPr lang="ja-JP" altLang="en-US" sz="1600" b="1" dirty="0">
                <a:solidFill>
                  <a:prstClr val="white"/>
                </a:solidFill>
                <a:latin typeface="+mn-ea"/>
              </a:rPr>
              <a:t>の情報利用）</a:t>
            </a:r>
          </a:p>
        </p:txBody>
      </p:sp>
      <p:cxnSp>
        <p:nvCxnSpPr>
          <p:cNvPr id="23" name="直線コネクタ 22">
            <a:extLst>
              <a:ext uri="{FF2B5EF4-FFF2-40B4-BE49-F238E27FC236}">
                <a16:creationId xmlns:a16="http://schemas.microsoft.com/office/drawing/2014/main" id="{429E7DAB-E1E6-4055-B68B-616055C78884}"/>
              </a:ext>
            </a:extLst>
          </p:cNvPr>
          <p:cNvCxnSpPr>
            <a:cxnSpLocks/>
            <a:stCxn id="22" idx="0"/>
            <a:endCxn id="21" idx="2"/>
          </p:cNvCxnSpPr>
          <p:nvPr/>
        </p:nvCxnSpPr>
        <p:spPr>
          <a:xfrm flipH="1" flipV="1">
            <a:off x="4791674" y="2986656"/>
            <a:ext cx="267041" cy="120546"/>
          </a:xfrm>
          <a:prstGeom prst="line">
            <a:avLst/>
          </a:prstGeom>
          <a:ln w="19050">
            <a:solidFill>
              <a:srgbClr val="FF0000"/>
            </a:solidFill>
          </a:ln>
          <a:effectLst>
            <a:glow rad="38100">
              <a:srgbClr val="FF0000">
                <a:alpha val="1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正方形/長方形 33">
            <a:extLst>
              <a:ext uri="{FF2B5EF4-FFF2-40B4-BE49-F238E27FC236}">
                <a16:creationId xmlns:a16="http://schemas.microsoft.com/office/drawing/2014/main" id="{B7CCFB6F-2342-4601-8DBE-B8793320E982}"/>
              </a:ext>
            </a:extLst>
          </p:cNvPr>
          <p:cNvSpPr/>
          <p:nvPr/>
        </p:nvSpPr>
        <p:spPr>
          <a:xfrm>
            <a:off x="801657" y="5469527"/>
            <a:ext cx="3520177" cy="267981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  <a:effectLst>
            <a:glow rad="38100">
              <a:srgbClr val="FF0000">
                <a:alpha val="1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角丸四角形 6">
            <a:extLst>
              <a:ext uri="{FF2B5EF4-FFF2-40B4-BE49-F238E27FC236}">
                <a16:creationId xmlns:a16="http://schemas.microsoft.com/office/drawing/2014/main" id="{1015F2DD-1536-4A9E-9D2B-21084D3727FD}"/>
              </a:ext>
            </a:extLst>
          </p:cNvPr>
          <p:cNvSpPr/>
          <p:nvPr/>
        </p:nvSpPr>
        <p:spPr>
          <a:xfrm>
            <a:off x="4681323" y="5075256"/>
            <a:ext cx="1926512" cy="454827"/>
          </a:xfrm>
          <a:prstGeom prst="roundRect">
            <a:avLst/>
          </a:prstGeom>
          <a:gradFill flip="none" rotWithShape="1">
            <a:gsLst>
              <a:gs pos="0">
                <a:srgbClr val="BC0000"/>
              </a:gs>
              <a:gs pos="50000">
                <a:srgbClr val="E60000"/>
              </a:gs>
              <a:gs pos="100000">
                <a:srgbClr val="FF1919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perspectiveFront" fov="0">
              <a:rot lat="0" lon="0" rev="0"/>
            </a:camera>
            <a:lightRig rig="soft" dir="t">
              <a:rot lat="0" lon="0" rev="0"/>
            </a:lightRig>
          </a:scene3d>
          <a:sp3d prstMaterial="powder">
            <a:bevelT w="38100" h="31750" prst="softRound"/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lIns="0" tIns="72000" rIns="0" bIns="0" rtlCol="0" anchor="ctr" anchorCtr="0">
            <a:noAutofit/>
          </a:bodyPr>
          <a:lstStyle/>
          <a:p>
            <a:pPr algn="ctr"/>
            <a:r>
              <a:rPr lang="ja-JP" altLang="en-US" sz="1600" b="1" dirty="0">
                <a:solidFill>
                  <a:prstClr val="white"/>
                </a:solidFill>
                <a:latin typeface="+mn-ea"/>
              </a:rPr>
              <a:t>データの複製</a:t>
            </a:r>
          </a:p>
        </p:txBody>
      </p:sp>
      <p:cxnSp>
        <p:nvCxnSpPr>
          <p:cNvPr id="36" name="直線コネクタ 35">
            <a:extLst>
              <a:ext uri="{FF2B5EF4-FFF2-40B4-BE49-F238E27FC236}">
                <a16:creationId xmlns:a16="http://schemas.microsoft.com/office/drawing/2014/main" id="{D441024B-1692-436A-BBEC-145C299288AB}"/>
              </a:ext>
            </a:extLst>
          </p:cNvPr>
          <p:cNvCxnSpPr>
            <a:cxnSpLocks/>
            <a:stCxn id="35" idx="1"/>
            <a:endCxn id="34" idx="3"/>
          </p:cNvCxnSpPr>
          <p:nvPr/>
        </p:nvCxnSpPr>
        <p:spPr>
          <a:xfrm flipH="1">
            <a:off x="4321834" y="5302670"/>
            <a:ext cx="359489" cy="300848"/>
          </a:xfrm>
          <a:prstGeom prst="line">
            <a:avLst/>
          </a:prstGeom>
          <a:ln w="19050">
            <a:solidFill>
              <a:srgbClr val="FF0000"/>
            </a:solidFill>
          </a:ln>
          <a:effectLst>
            <a:glow rad="38100">
              <a:srgbClr val="FF0000">
                <a:alpha val="1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正方形/長方形 41">
            <a:extLst>
              <a:ext uri="{FF2B5EF4-FFF2-40B4-BE49-F238E27FC236}">
                <a16:creationId xmlns:a16="http://schemas.microsoft.com/office/drawing/2014/main" id="{74EF03B5-BCF8-44AB-87AF-FFD3A5F5398E}"/>
              </a:ext>
            </a:extLst>
          </p:cNvPr>
          <p:cNvSpPr/>
          <p:nvPr/>
        </p:nvSpPr>
        <p:spPr>
          <a:xfrm>
            <a:off x="3298626" y="5772156"/>
            <a:ext cx="1130500" cy="267981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  <a:effectLst>
            <a:glow rad="38100">
              <a:srgbClr val="FF0000">
                <a:alpha val="1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727246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しきい値変更</a:t>
            </a:r>
            <a:r>
              <a:rPr kumimoji="1" lang="en-US" altLang="ja-JP" dirty="0"/>
              <a:t>UI</a:t>
            </a:r>
            <a:r>
              <a:rPr kumimoji="1" lang="ja-JP" altLang="en-US" dirty="0"/>
              <a:t>の実装</a:t>
            </a:r>
          </a:p>
        </p:txBody>
      </p:sp>
      <p:sp>
        <p:nvSpPr>
          <p:cNvPr id="4" name="角丸四角形 3"/>
          <p:cNvSpPr/>
          <p:nvPr/>
        </p:nvSpPr>
        <p:spPr>
          <a:xfrm>
            <a:off x="564190" y="1735122"/>
            <a:ext cx="8015620" cy="4898592"/>
          </a:xfrm>
          <a:prstGeom prst="roundRect">
            <a:avLst>
              <a:gd name="adj" fmla="val 2494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ja-JP" sz="1200" dirty="0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private</a:t>
            </a:r>
            <a:r>
              <a:rPr lang="en-US" altLang="ja-JP" sz="12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lang="en-US" altLang="ja-JP" sz="1200" dirty="0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void</a:t>
            </a:r>
            <a:r>
              <a:rPr lang="en-US" altLang="ja-JP" sz="12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lang="en-US" altLang="ja-JP" sz="1200" b="1" dirty="0" err="1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btnBinarizationActionPerformed</a:t>
            </a:r>
            <a:r>
              <a:rPr lang="en-US" altLang="ja-JP" sz="12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(</a:t>
            </a:r>
            <a:r>
              <a:rPr lang="en-US" altLang="ja-JP" sz="1200" dirty="0" err="1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java.awt.event.MouseEvent</a:t>
            </a:r>
            <a:r>
              <a:rPr lang="en-US" altLang="ja-JP" sz="12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lang="en-US" altLang="ja-JP" sz="1200" dirty="0" err="1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evt</a:t>
            </a:r>
            <a:r>
              <a:rPr lang="en-US" altLang="ja-JP" sz="12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) {</a:t>
            </a:r>
          </a:p>
          <a:p>
            <a:pPr lvl="1">
              <a:lnSpc>
                <a:spcPct val="150000"/>
              </a:lnSpc>
            </a:pPr>
            <a:r>
              <a:rPr lang="en-US" altLang="ja-JP" sz="1200" dirty="0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if</a:t>
            </a:r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(</a:t>
            </a:r>
            <a:r>
              <a:rPr lang="en-US" altLang="ja-JP" sz="1200" dirty="0" err="1">
                <a:solidFill>
                  <a:srgbClr val="0099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bufImage</a:t>
            </a:r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== </a:t>
            </a:r>
            <a:r>
              <a:rPr lang="en-US" altLang="ja-JP" sz="1200" dirty="0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null</a:t>
            </a:r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) </a:t>
            </a:r>
            <a:r>
              <a:rPr lang="en-US" altLang="ja-JP" sz="1200" dirty="0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return</a:t>
            </a:r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; </a:t>
            </a:r>
            <a:r>
              <a:rPr lang="ja-JP" altLang="en-US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lang="en-US" altLang="ja-JP" sz="1200" dirty="0">
                <a:solidFill>
                  <a:srgbClr val="969696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// </a:t>
            </a:r>
            <a:r>
              <a:rPr lang="ja-JP" altLang="en-US" sz="1200" dirty="0">
                <a:solidFill>
                  <a:srgbClr val="969696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画像パネルが空の場合、終了</a:t>
            </a:r>
          </a:p>
          <a:p>
            <a:pPr lvl="1">
              <a:lnSpc>
                <a:spcPct val="150000"/>
              </a:lnSpc>
            </a:pPr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Color c;</a:t>
            </a:r>
          </a:p>
          <a:p>
            <a:pPr lvl="1">
              <a:lnSpc>
                <a:spcPct val="150000"/>
              </a:lnSpc>
            </a:pPr>
            <a:r>
              <a:rPr lang="en-US" altLang="ja-JP" sz="1200" dirty="0" err="1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int</a:t>
            </a:r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gray, thresh = (Integer) </a:t>
            </a:r>
            <a:r>
              <a:rPr lang="en-US" altLang="ja-JP" sz="1200" dirty="0" err="1">
                <a:solidFill>
                  <a:srgbClr val="0099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spThresh</a:t>
            </a:r>
            <a:r>
              <a:rPr lang="en-US" altLang="ja-JP" sz="1200" dirty="0" err="1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.getValue</a:t>
            </a:r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();</a:t>
            </a:r>
          </a:p>
          <a:p>
            <a:pPr lvl="1">
              <a:lnSpc>
                <a:spcPct val="150000"/>
              </a:lnSpc>
            </a:pPr>
            <a:r>
              <a:rPr lang="en-US" altLang="ja-JP" sz="1200" dirty="0">
                <a:solidFill>
                  <a:srgbClr val="969696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// </a:t>
            </a:r>
            <a:r>
              <a:rPr lang="ja-JP" altLang="en-US" sz="1200" dirty="0">
                <a:solidFill>
                  <a:srgbClr val="969696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全てのピクセルに対して処理</a:t>
            </a:r>
          </a:p>
          <a:p>
            <a:pPr lvl="1">
              <a:lnSpc>
                <a:spcPct val="150000"/>
              </a:lnSpc>
            </a:pPr>
            <a:r>
              <a:rPr lang="en-US" altLang="ja-JP" sz="1200" dirty="0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for</a:t>
            </a:r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(</a:t>
            </a:r>
            <a:r>
              <a:rPr lang="en-US" altLang="ja-JP" sz="1200" dirty="0" err="1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int</a:t>
            </a:r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y = 0; y &lt; </a:t>
            </a:r>
            <a:r>
              <a:rPr lang="en-US" altLang="ja-JP" sz="1200" dirty="0" err="1">
                <a:solidFill>
                  <a:srgbClr val="0099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bufImage</a:t>
            </a:r>
            <a:r>
              <a:rPr lang="en-US" altLang="ja-JP" sz="1200" dirty="0" err="1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.getHeight</a:t>
            </a:r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(); y++) {</a:t>
            </a:r>
          </a:p>
          <a:p>
            <a:pPr lvl="1">
              <a:lnSpc>
                <a:spcPct val="150000"/>
              </a:lnSpc>
            </a:pPr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	</a:t>
            </a:r>
            <a:r>
              <a:rPr lang="en-US" altLang="ja-JP" sz="1200" dirty="0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for</a:t>
            </a:r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(</a:t>
            </a:r>
            <a:r>
              <a:rPr lang="en-US" altLang="ja-JP" sz="1200" dirty="0" err="1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int</a:t>
            </a:r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x = 0; x &lt; </a:t>
            </a:r>
            <a:r>
              <a:rPr lang="en-US" altLang="ja-JP" sz="1200" dirty="0" err="1">
                <a:solidFill>
                  <a:srgbClr val="0099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bufImage</a:t>
            </a:r>
            <a:r>
              <a:rPr lang="en-US" altLang="ja-JP" sz="1200" dirty="0" err="1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.getWidth</a:t>
            </a:r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(); x++) {</a:t>
            </a:r>
          </a:p>
          <a:p>
            <a:pPr lvl="1">
              <a:lnSpc>
                <a:spcPct val="150000"/>
              </a:lnSpc>
            </a:pPr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		c = </a:t>
            </a:r>
            <a:r>
              <a:rPr lang="en-US" altLang="ja-JP" sz="1200" dirty="0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new</a:t>
            </a:r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Color(</a:t>
            </a:r>
            <a:r>
              <a:rPr lang="en-US" altLang="ja-JP" sz="1200" dirty="0" err="1">
                <a:solidFill>
                  <a:srgbClr val="0099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bufImage</a:t>
            </a:r>
            <a:r>
              <a:rPr lang="en-US" altLang="ja-JP" sz="1200" dirty="0" err="1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.getRGB</a:t>
            </a:r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(x, y));</a:t>
            </a:r>
          </a:p>
          <a:p>
            <a:pPr lvl="1">
              <a:lnSpc>
                <a:spcPct val="150000"/>
              </a:lnSpc>
            </a:pPr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		gray = (</a:t>
            </a:r>
            <a:r>
              <a:rPr lang="en-US" altLang="ja-JP" sz="1200" dirty="0" err="1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c.getRed</a:t>
            </a:r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() + </a:t>
            </a:r>
            <a:r>
              <a:rPr lang="en-US" altLang="ja-JP" sz="1200" dirty="0" err="1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c.getGreen</a:t>
            </a:r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() + </a:t>
            </a:r>
            <a:r>
              <a:rPr lang="en-US" altLang="ja-JP" sz="1200" dirty="0" err="1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c.getBlue</a:t>
            </a:r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()) / 3; </a:t>
            </a:r>
          </a:p>
          <a:p>
            <a:pPr lvl="1">
              <a:lnSpc>
                <a:spcPct val="150000"/>
              </a:lnSpc>
            </a:pPr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		</a:t>
            </a:r>
            <a:r>
              <a:rPr lang="en-US" altLang="ja-JP" sz="1200" dirty="0">
                <a:solidFill>
                  <a:srgbClr val="969696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// </a:t>
            </a:r>
            <a:r>
              <a:rPr lang="ja-JP" altLang="en-US" sz="1200" dirty="0">
                <a:solidFill>
                  <a:srgbClr val="969696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二値化処理</a:t>
            </a:r>
            <a:endParaRPr lang="en-US" altLang="ja-JP" sz="1200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lvl="1">
              <a:lnSpc>
                <a:spcPct val="150000"/>
              </a:lnSpc>
            </a:pPr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		</a:t>
            </a:r>
            <a:r>
              <a:rPr lang="en-US" altLang="ja-JP" sz="1200" dirty="0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if</a:t>
            </a:r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(gray &lt; thresh)	gray = 0;</a:t>
            </a:r>
          </a:p>
          <a:p>
            <a:pPr lvl="1">
              <a:lnSpc>
                <a:spcPct val="150000"/>
              </a:lnSpc>
            </a:pPr>
            <a:r>
              <a:rPr lang="en-US" altLang="ja-JP" sz="1200" dirty="0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		else</a:t>
            </a:r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			gray = 255;</a:t>
            </a:r>
          </a:p>
          <a:p>
            <a:pPr lvl="1">
              <a:lnSpc>
                <a:spcPct val="150000"/>
              </a:lnSpc>
            </a:pPr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		</a:t>
            </a:r>
            <a:r>
              <a:rPr lang="en-US" altLang="ja-JP" sz="1200" dirty="0" err="1">
                <a:solidFill>
                  <a:srgbClr val="0099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bufImageShow</a:t>
            </a:r>
            <a:r>
              <a:rPr lang="en-US" altLang="ja-JP" sz="1200" dirty="0" err="1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.setRGB</a:t>
            </a:r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(x, y, </a:t>
            </a:r>
            <a:r>
              <a:rPr lang="en-US" altLang="ja-JP" sz="1200" dirty="0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new</a:t>
            </a:r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Color(gray, gray, gray).</a:t>
            </a:r>
            <a:r>
              <a:rPr lang="en-US" altLang="ja-JP" sz="1200" dirty="0" err="1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getRGB</a:t>
            </a:r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());</a:t>
            </a:r>
          </a:p>
          <a:p>
            <a:pPr lvl="1">
              <a:lnSpc>
                <a:spcPct val="150000"/>
              </a:lnSpc>
            </a:pPr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	}</a:t>
            </a:r>
          </a:p>
          <a:p>
            <a:pPr lvl="1">
              <a:lnSpc>
                <a:spcPct val="150000"/>
              </a:lnSpc>
            </a:pPr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}</a:t>
            </a:r>
          </a:p>
          <a:p>
            <a:pPr>
              <a:lnSpc>
                <a:spcPct val="150000"/>
              </a:lnSpc>
            </a:pPr>
            <a:r>
              <a:rPr lang="en-US" altLang="ja-JP" sz="1200" dirty="0">
                <a:solidFill>
                  <a:srgbClr val="0099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	</a:t>
            </a:r>
            <a:r>
              <a:rPr lang="en-US" altLang="ja-JP" sz="1200" dirty="0" err="1">
                <a:solidFill>
                  <a:srgbClr val="0099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lblDraw</a:t>
            </a:r>
            <a:r>
              <a:rPr lang="en-US" altLang="ja-JP" sz="1200" dirty="0" err="1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.setIcon</a:t>
            </a:r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(</a:t>
            </a:r>
            <a:r>
              <a:rPr lang="en-US" altLang="ja-JP" sz="1200" dirty="0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new</a:t>
            </a:r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lang="en-US" altLang="ja-JP" sz="1200" dirty="0" err="1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ImageIcon</a:t>
            </a:r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(</a:t>
            </a:r>
            <a:r>
              <a:rPr lang="en-US" altLang="ja-JP" sz="1200" dirty="0" err="1">
                <a:solidFill>
                  <a:srgbClr val="0099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bufImageShow</a:t>
            </a:r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));</a:t>
            </a:r>
            <a:endParaRPr lang="ja-JP" altLang="en-US" sz="1200" dirty="0">
              <a:solidFill>
                <a:srgbClr val="969696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>
              <a:lnSpc>
                <a:spcPct val="150000"/>
              </a:lnSpc>
            </a:pPr>
            <a:r>
              <a:rPr lang="en-US" altLang="ja-JP" sz="12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}</a:t>
            </a: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551259" y="1369977"/>
            <a:ext cx="80414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9. </a:t>
            </a:r>
            <a:r>
              <a:rPr kumimoji="1" lang="en-US" altLang="ja-JP" sz="1600" dirty="0" err="1">
                <a:solidFill>
                  <a:srgbClr val="FF0000"/>
                </a:solidFill>
              </a:rPr>
              <a:t>btnBinarizationActionPerformed</a:t>
            </a:r>
            <a:r>
              <a:rPr kumimoji="1" lang="en-US" altLang="ja-JP" sz="1600" dirty="0"/>
              <a:t> </a:t>
            </a:r>
            <a:r>
              <a:rPr kumimoji="1" lang="ja-JP" altLang="en-US" sz="1600" dirty="0"/>
              <a:t>のソースコードを修正</a:t>
            </a:r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6C14D-EA41-4345-9FBD-80272997C6CD}" type="slidenum">
              <a:rPr kumimoji="1" lang="ja-JP" altLang="en-US" smtClean="0"/>
              <a:t>28</a:t>
            </a:fld>
            <a:endParaRPr kumimoji="1" lang="ja-JP" altLang="en-US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A3E2C01D-315D-422C-85B6-0F667DDD3B37}"/>
              </a:ext>
            </a:extLst>
          </p:cNvPr>
          <p:cNvSpPr/>
          <p:nvPr/>
        </p:nvSpPr>
        <p:spPr>
          <a:xfrm>
            <a:off x="2007854" y="5127176"/>
            <a:ext cx="1218426" cy="255406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  <a:effectLst>
            <a:glow rad="38100">
              <a:srgbClr val="FF0000">
                <a:alpha val="1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角丸四角形 23">
            <a:extLst>
              <a:ext uri="{FF2B5EF4-FFF2-40B4-BE49-F238E27FC236}">
                <a16:creationId xmlns:a16="http://schemas.microsoft.com/office/drawing/2014/main" id="{F222ED84-C65E-4819-AFB9-79FAE61C4E74}"/>
              </a:ext>
            </a:extLst>
          </p:cNvPr>
          <p:cNvSpPr/>
          <p:nvPr/>
        </p:nvSpPr>
        <p:spPr>
          <a:xfrm>
            <a:off x="4983607" y="5398311"/>
            <a:ext cx="3531743" cy="454827"/>
          </a:xfrm>
          <a:prstGeom prst="roundRect">
            <a:avLst/>
          </a:prstGeom>
          <a:gradFill flip="none" rotWithShape="1">
            <a:gsLst>
              <a:gs pos="0">
                <a:srgbClr val="BC0000"/>
              </a:gs>
              <a:gs pos="50000">
                <a:srgbClr val="E60000"/>
              </a:gs>
              <a:gs pos="100000">
                <a:srgbClr val="FF1919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perspectiveFront" fov="0">
              <a:rot lat="0" lon="0" rev="0"/>
            </a:camera>
            <a:lightRig rig="soft" dir="t">
              <a:rot lat="0" lon="0" rev="0"/>
            </a:lightRig>
          </a:scene3d>
          <a:sp3d prstMaterial="powder">
            <a:bevelT w="38100" h="31750" prst="softRound"/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lIns="0" tIns="72000" rIns="0" bIns="0" rtlCol="0" anchor="ctr" anchorCtr="0">
            <a:noAutofit/>
          </a:bodyPr>
          <a:lstStyle/>
          <a:p>
            <a:pPr algn="ctr"/>
            <a:r>
              <a:rPr lang="ja-JP" altLang="en-US" sz="1600" b="1" dirty="0">
                <a:solidFill>
                  <a:prstClr val="white"/>
                </a:solidFill>
                <a:latin typeface="+mn-ea"/>
              </a:rPr>
              <a:t>表示用パネルに対する操作に変更</a:t>
            </a:r>
          </a:p>
        </p:txBody>
      </p: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8CE0A341-8A47-41C3-9FD6-CAD1B715E9BE}"/>
              </a:ext>
            </a:extLst>
          </p:cNvPr>
          <p:cNvCxnSpPr>
            <a:cxnSpLocks/>
            <a:stCxn id="13" idx="1"/>
            <a:endCxn id="12" idx="3"/>
          </p:cNvCxnSpPr>
          <p:nvPr/>
        </p:nvCxnSpPr>
        <p:spPr>
          <a:xfrm flipH="1" flipV="1">
            <a:off x="3226280" y="5254879"/>
            <a:ext cx="1757327" cy="370846"/>
          </a:xfrm>
          <a:prstGeom prst="line">
            <a:avLst/>
          </a:prstGeom>
          <a:ln w="19050">
            <a:solidFill>
              <a:srgbClr val="FF0000"/>
            </a:solidFill>
          </a:ln>
          <a:effectLst>
            <a:glow rad="38100">
              <a:srgbClr val="FF0000">
                <a:alpha val="1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A40BB60E-901E-4648-9855-F30E8184E55A}"/>
              </a:ext>
            </a:extLst>
          </p:cNvPr>
          <p:cNvSpPr/>
          <p:nvPr/>
        </p:nvSpPr>
        <p:spPr>
          <a:xfrm>
            <a:off x="3574681" y="5946326"/>
            <a:ext cx="1218426" cy="255406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  <a:effectLst>
            <a:glow rad="38100">
              <a:srgbClr val="FF0000">
                <a:alpha val="1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7" name="直線コネクタ 16">
            <a:extLst>
              <a:ext uri="{FF2B5EF4-FFF2-40B4-BE49-F238E27FC236}">
                <a16:creationId xmlns:a16="http://schemas.microsoft.com/office/drawing/2014/main" id="{122DFB0C-5BFE-40B1-B061-EBA8081CABBF}"/>
              </a:ext>
            </a:extLst>
          </p:cNvPr>
          <p:cNvCxnSpPr>
            <a:cxnSpLocks/>
            <a:stCxn id="13" idx="1"/>
            <a:endCxn id="16" idx="3"/>
          </p:cNvCxnSpPr>
          <p:nvPr/>
        </p:nvCxnSpPr>
        <p:spPr>
          <a:xfrm flipH="1">
            <a:off x="4793107" y="5625725"/>
            <a:ext cx="190500" cy="448304"/>
          </a:xfrm>
          <a:prstGeom prst="line">
            <a:avLst/>
          </a:prstGeom>
          <a:ln w="19050">
            <a:solidFill>
              <a:srgbClr val="FF0000"/>
            </a:solidFill>
          </a:ln>
          <a:effectLst>
            <a:glow rad="38100">
              <a:srgbClr val="FF0000">
                <a:alpha val="1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二等辺三角形 28">
            <a:extLst>
              <a:ext uri="{FF2B5EF4-FFF2-40B4-BE49-F238E27FC236}">
                <a16:creationId xmlns:a16="http://schemas.microsoft.com/office/drawing/2014/main" id="{188EAA5D-18CD-415F-B27C-AFDABAC52B4A}"/>
              </a:ext>
            </a:extLst>
          </p:cNvPr>
          <p:cNvSpPr/>
          <p:nvPr/>
        </p:nvSpPr>
        <p:spPr>
          <a:xfrm rot="5400000">
            <a:off x="7844939" y="4641210"/>
            <a:ext cx="266420" cy="292893"/>
          </a:xfrm>
          <a:custGeom>
            <a:avLst/>
            <a:gdLst>
              <a:gd name="connsiteX0" fmla="*/ 0 w 256894"/>
              <a:gd name="connsiteY0" fmla="*/ 557212 h 557212"/>
              <a:gd name="connsiteX1" fmla="*/ 128447 w 256894"/>
              <a:gd name="connsiteY1" fmla="*/ 0 h 557212"/>
              <a:gd name="connsiteX2" fmla="*/ 256894 w 256894"/>
              <a:gd name="connsiteY2" fmla="*/ 557212 h 557212"/>
              <a:gd name="connsiteX3" fmla="*/ 0 w 256894"/>
              <a:gd name="connsiteY3" fmla="*/ 557212 h 557212"/>
              <a:gd name="connsiteX0" fmla="*/ 106503 w 363397"/>
              <a:gd name="connsiteY0" fmla="*/ 506412 h 506412"/>
              <a:gd name="connsiteX1" fmla="*/ 0 w 363397"/>
              <a:gd name="connsiteY1" fmla="*/ 0 h 506412"/>
              <a:gd name="connsiteX2" fmla="*/ 363397 w 363397"/>
              <a:gd name="connsiteY2" fmla="*/ 506412 h 506412"/>
              <a:gd name="connsiteX3" fmla="*/ 106503 w 363397"/>
              <a:gd name="connsiteY3" fmla="*/ 506412 h 506412"/>
              <a:gd name="connsiteX0" fmla="*/ 142513 w 399407"/>
              <a:gd name="connsiteY0" fmla="*/ 442912 h 442912"/>
              <a:gd name="connsiteX1" fmla="*/ 1 w 399407"/>
              <a:gd name="connsiteY1" fmla="*/ 0 h 442912"/>
              <a:gd name="connsiteX2" fmla="*/ 399407 w 399407"/>
              <a:gd name="connsiteY2" fmla="*/ 442912 h 442912"/>
              <a:gd name="connsiteX3" fmla="*/ 142513 w 399407"/>
              <a:gd name="connsiteY3" fmla="*/ 442912 h 442912"/>
              <a:gd name="connsiteX0" fmla="*/ 179991 w 436885"/>
              <a:gd name="connsiteY0" fmla="*/ 376237 h 376237"/>
              <a:gd name="connsiteX1" fmla="*/ 0 w 436885"/>
              <a:gd name="connsiteY1" fmla="*/ 0 h 376237"/>
              <a:gd name="connsiteX2" fmla="*/ 436885 w 436885"/>
              <a:gd name="connsiteY2" fmla="*/ 376237 h 376237"/>
              <a:gd name="connsiteX3" fmla="*/ 179991 w 436885"/>
              <a:gd name="connsiteY3" fmla="*/ 376237 h 376237"/>
              <a:gd name="connsiteX0" fmla="*/ 92542 w 349436"/>
              <a:gd name="connsiteY0" fmla="*/ 292893 h 292893"/>
              <a:gd name="connsiteX1" fmla="*/ 1 w 349436"/>
              <a:gd name="connsiteY1" fmla="*/ 0 h 292893"/>
              <a:gd name="connsiteX2" fmla="*/ 349436 w 349436"/>
              <a:gd name="connsiteY2" fmla="*/ 292893 h 292893"/>
              <a:gd name="connsiteX3" fmla="*/ 92542 w 349436"/>
              <a:gd name="connsiteY3" fmla="*/ 292893 h 292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9436" h="292893">
                <a:moveTo>
                  <a:pt x="92542" y="292893"/>
                </a:moveTo>
                <a:lnTo>
                  <a:pt x="1" y="0"/>
                </a:lnTo>
                <a:lnTo>
                  <a:pt x="349436" y="292893"/>
                </a:lnTo>
                <a:lnTo>
                  <a:pt x="92542" y="292893"/>
                </a:lnTo>
                <a:close/>
              </a:path>
            </a:pathLst>
          </a:custGeom>
          <a:solidFill>
            <a:schemeClr val="bg1"/>
          </a:solidFill>
          <a:ln w="22225" cap="sq">
            <a:solidFill>
              <a:schemeClr val="tx1">
                <a:lumMod val="60000"/>
                <a:lumOff val="4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AutoShape 3">
            <a:extLst>
              <a:ext uri="{FF2B5EF4-FFF2-40B4-BE49-F238E27FC236}">
                <a16:creationId xmlns:a16="http://schemas.microsoft.com/office/drawing/2014/main" id="{AECE922C-B7E7-4D35-A73D-E36B1B9D9C1D}"/>
              </a:ext>
            </a:extLst>
          </p:cNvPr>
          <p:cNvSpPr>
            <a:spLocks noChangeArrowheads="1"/>
          </p:cNvSpPr>
          <p:nvPr/>
        </p:nvSpPr>
        <p:spPr bwMode="gray">
          <a:xfrm>
            <a:off x="4470400" y="4464680"/>
            <a:ext cx="3376032" cy="501649"/>
          </a:xfrm>
          <a:prstGeom prst="roundRect">
            <a:avLst/>
          </a:prstGeom>
          <a:solidFill>
            <a:schemeClr val="bg1"/>
          </a:solidFill>
          <a:ln w="22225">
            <a:solidFill>
              <a:schemeClr val="tx1">
                <a:lumMod val="60000"/>
                <a:lumOff val="40000"/>
              </a:schemeClr>
            </a:solidFill>
            <a:round/>
            <a:headEnd/>
            <a:tailEnd/>
          </a:ln>
          <a:effectLst/>
        </p:spPr>
        <p:txBody>
          <a:bodyPr wrap="none" tIns="108000" anchor="ctr"/>
          <a:lstStyle/>
          <a:p>
            <a:pPr algn="ctr"/>
            <a:r>
              <a:rPr lang="ja-JP" altLang="en-US" dirty="0">
                <a:latin typeface="+mn-ea"/>
              </a:rPr>
              <a:t>これでしきい値の調整が可能に</a:t>
            </a:r>
          </a:p>
        </p:txBody>
      </p:sp>
      <p:grpSp>
        <p:nvGrpSpPr>
          <p:cNvPr id="29" name="グループ化 28">
            <a:extLst>
              <a:ext uri="{FF2B5EF4-FFF2-40B4-BE49-F238E27FC236}">
                <a16:creationId xmlns:a16="http://schemas.microsoft.com/office/drawing/2014/main" id="{0492C62F-8736-490B-B4B4-6F0CB80FF8DB}"/>
              </a:ext>
            </a:extLst>
          </p:cNvPr>
          <p:cNvGrpSpPr/>
          <p:nvPr/>
        </p:nvGrpSpPr>
        <p:grpSpPr>
          <a:xfrm>
            <a:off x="7742194" y="4745227"/>
            <a:ext cx="152604" cy="143187"/>
            <a:chOff x="7160043" y="6310606"/>
            <a:chExt cx="152604" cy="143187"/>
          </a:xfrm>
        </p:grpSpPr>
        <p:sp>
          <p:nvSpPr>
            <p:cNvPr id="30" name="正方形/長方形 29">
              <a:extLst>
                <a:ext uri="{FF2B5EF4-FFF2-40B4-BE49-F238E27FC236}">
                  <a16:creationId xmlns:a16="http://schemas.microsoft.com/office/drawing/2014/main" id="{A88E4DB2-9CDD-4C06-A63F-623493B7786F}"/>
                </a:ext>
              </a:extLst>
            </p:cNvPr>
            <p:cNvSpPr/>
            <p:nvPr/>
          </p:nvSpPr>
          <p:spPr>
            <a:xfrm rot="4682659">
              <a:off x="7194170" y="6276479"/>
              <a:ext cx="84349" cy="1526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1" name="正方形/長方形 30">
              <a:extLst>
                <a:ext uri="{FF2B5EF4-FFF2-40B4-BE49-F238E27FC236}">
                  <a16:creationId xmlns:a16="http://schemas.microsoft.com/office/drawing/2014/main" id="{D8A81D41-8565-4545-9000-67CD218EC65A}"/>
                </a:ext>
              </a:extLst>
            </p:cNvPr>
            <p:cNvSpPr/>
            <p:nvPr/>
          </p:nvSpPr>
          <p:spPr>
            <a:xfrm rot="2849046">
              <a:off x="7221499" y="6367738"/>
              <a:ext cx="71429" cy="1006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pic>
        <p:nvPicPr>
          <p:cNvPr id="18" name="図 17">
            <a:extLst>
              <a:ext uri="{FF2B5EF4-FFF2-40B4-BE49-F238E27FC236}">
                <a16:creationId xmlns:a16="http://schemas.microsoft.com/office/drawing/2014/main" id="{C3305F5E-5BCC-48B4-9C55-1124949E0E2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1987" y="3794065"/>
            <a:ext cx="1245957" cy="984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1143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3"/>
          <p:cNvSpPr txBox="1">
            <a:spLocks/>
          </p:cNvSpPr>
          <p:nvPr/>
        </p:nvSpPr>
        <p:spPr>
          <a:xfrm>
            <a:off x="420914" y="2828925"/>
            <a:ext cx="8302172" cy="181927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6000" kern="1200">
                <a:solidFill>
                  <a:schemeClr val="accent1"/>
                </a:solidFill>
                <a:latin typeface="+mj-ea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ja-JP" altLang="en-US" sz="4800" b="1" dirty="0"/>
              <a:t>おまけ①</a:t>
            </a:r>
            <a:endParaRPr lang="en-US" altLang="ja-JP" sz="4800" b="1" dirty="0"/>
          </a:p>
          <a:p>
            <a:pPr>
              <a:lnSpc>
                <a:spcPct val="150000"/>
              </a:lnSpc>
            </a:pPr>
            <a:r>
              <a:rPr lang="ja-JP" altLang="en-US" sz="4800" dirty="0"/>
              <a:t>スピナの値変更を感知</a:t>
            </a:r>
          </a:p>
        </p:txBody>
      </p:sp>
    </p:spTree>
    <p:extLst>
      <p:ext uri="{BB962C8B-B14F-4D97-AF65-F5344CB8AC3E}">
        <p14:creationId xmlns:p14="http://schemas.microsoft.com/office/powerpoint/2010/main" val="27468143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ja-JP" altLang="en-US" dirty="0"/>
              <a:t>画像ファイル差し替えのお願い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52426" y="1732189"/>
            <a:ext cx="4219574" cy="128451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kumimoji="1" lang="en-US" altLang="ja-JP" sz="1800" dirty="0">
                <a:solidFill>
                  <a:schemeClr val="tx1"/>
                </a:solidFill>
              </a:rPr>
              <a:t>1. </a:t>
            </a:r>
            <a:r>
              <a:rPr kumimoji="1" lang="ja-JP" altLang="en-US" sz="1800" dirty="0">
                <a:solidFill>
                  <a:schemeClr val="tx1"/>
                </a:solidFill>
              </a:rPr>
              <a:t>画像ファイルをダウンロード</a:t>
            </a:r>
            <a:endParaRPr kumimoji="1" lang="en-US" altLang="ja-JP" sz="1800" dirty="0">
              <a:solidFill>
                <a:schemeClr val="tx1"/>
              </a:solidFill>
            </a:endParaRPr>
          </a:p>
          <a:p>
            <a:pPr marL="0" indent="0" algn="ctr">
              <a:buNone/>
            </a:pPr>
            <a:r>
              <a:rPr lang="en-US" altLang="ja-JP" sz="1600" dirty="0">
                <a:hlinkClick r:id="rId2"/>
              </a:rPr>
              <a:t>https://kano.ac/lena.bmp</a:t>
            </a:r>
            <a:endParaRPr lang="en-US" altLang="ja-JP" sz="1600" dirty="0"/>
          </a:p>
          <a:p>
            <a:pPr marL="0" indent="0" algn="ctr">
              <a:buNone/>
            </a:pPr>
            <a:endParaRPr kumimoji="1" lang="ja-JP" altLang="en-US" sz="2000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687" y="2654215"/>
            <a:ext cx="3535713" cy="3535713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9407" y="2654215"/>
            <a:ext cx="2628571" cy="2276190"/>
          </a:xfrm>
          <a:prstGeom prst="rect">
            <a:avLst/>
          </a:prstGeom>
        </p:spPr>
      </p:pic>
      <p:sp>
        <p:nvSpPr>
          <p:cNvPr id="9" name="コンテンツ プレースホルダー 2"/>
          <p:cNvSpPr txBox="1">
            <a:spLocks/>
          </p:cNvSpPr>
          <p:nvPr/>
        </p:nvSpPr>
        <p:spPr>
          <a:xfrm>
            <a:off x="4443412" y="1711778"/>
            <a:ext cx="4371974" cy="7728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l"/>
              <a:defRPr kumimoji="1"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l"/>
              <a:defRPr kumimoji="1"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l"/>
              <a:defRPr kumimoji="1"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l"/>
              <a:defRPr kumimoji="1"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l"/>
              <a:defRPr kumimoji="1"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ja-JP" sz="1800" dirty="0">
                <a:solidFill>
                  <a:schemeClr val="tx1"/>
                </a:solidFill>
              </a:rPr>
              <a:t>2. </a:t>
            </a:r>
            <a:r>
              <a:rPr lang="ja-JP" altLang="en-US" sz="1800" dirty="0">
                <a:solidFill>
                  <a:schemeClr val="tx1"/>
                </a:solidFill>
              </a:rPr>
              <a:t>「ファイル」タブから</a:t>
            </a:r>
            <a:endParaRPr lang="en-US" altLang="ja-JP" sz="1800" dirty="0">
              <a:solidFill>
                <a:schemeClr val="tx1"/>
              </a:solidFill>
            </a:endParaRPr>
          </a:p>
          <a:p>
            <a:pPr marL="0" indent="0" algn="ctr">
              <a:buFont typeface="Wingdings" panose="05000000000000000000" pitchFamily="2" charset="2"/>
              <a:buNone/>
            </a:pPr>
            <a:r>
              <a:rPr lang="ja-JP" altLang="en-US" sz="1800" dirty="0">
                <a:solidFill>
                  <a:schemeClr val="tx1"/>
                </a:solidFill>
              </a:rPr>
              <a:t>「</a:t>
            </a:r>
            <a:r>
              <a:rPr lang="en-US" altLang="ja-JP" sz="1800" dirty="0" err="1">
                <a:solidFill>
                  <a:schemeClr val="tx1"/>
                </a:solidFill>
              </a:rPr>
              <a:t>ImageProcessing</a:t>
            </a:r>
            <a:r>
              <a:rPr lang="ja-JP" altLang="en-US" sz="1800" dirty="0">
                <a:solidFill>
                  <a:schemeClr val="tx1"/>
                </a:solidFill>
              </a:rPr>
              <a:t>」の中に格納</a:t>
            </a:r>
            <a:endParaRPr lang="en-US" altLang="ja-JP" sz="1800" dirty="0">
              <a:solidFill>
                <a:schemeClr val="tx1"/>
              </a:solidFill>
            </a:endParaRPr>
          </a:p>
        </p:txBody>
      </p:sp>
      <p:sp>
        <p:nvSpPr>
          <p:cNvPr id="10" name="正方形/長方形 9"/>
          <p:cNvSpPr/>
          <p:nvPr/>
        </p:nvSpPr>
        <p:spPr>
          <a:xfrm>
            <a:off x="5730082" y="4029076"/>
            <a:ext cx="667543" cy="212724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  <a:effectLst>
            <a:glow rad="38100">
              <a:srgbClr val="FF0000">
                <a:alpha val="1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1" name="直線コネクタ 10"/>
          <p:cNvCxnSpPr>
            <a:cxnSpLocks/>
            <a:stCxn id="10" idx="2"/>
            <a:endCxn id="12" idx="0"/>
          </p:cNvCxnSpPr>
          <p:nvPr/>
        </p:nvCxnSpPr>
        <p:spPr>
          <a:xfrm>
            <a:off x="6063854" y="4241800"/>
            <a:ext cx="306293" cy="351152"/>
          </a:xfrm>
          <a:prstGeom prst="line">
            <a:avLst/>
          </a:prstGeom>
          <a:ln w="19050">
            <a:solidFill>
              <a:srgbClr val="FF0000"/>
            </a:solidFill>
          </a:ln>
          <a:effectLst>
            <a:glow rad="38100">
              <a:srgbClr val="FF0000">
                <a:alpha val="1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角丸四角形 11"/>
          <p:cNvSpPr/>
          <p:nvPr/>
        </p:nvSpPr>
        <p:spPr>
          <a:xfrm>
            <a:off x="4732315" y="4592952"/>
            <a:ext cx="3275663" cy="1050936"/>
          </a:xfrm>
          <a:prstGeom prst="roundRect">
            <a:avLst/>
          </a:prstGeom>
          <a:gradFill flip="none" rotWithShape="1">
            <a:gsLst>
              <a:gs pos="0">
                <a:srgbClr val="BC0000"/>
              </a:gs>
              <a:gs pos="50000">
                <a:srgbClr val="E60000"/>
              </a:gs>
              <a:gs pos="100000">
                <a:srgbClr val="FF1919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perspectiveFront" fov="0">
              <a:rot lat="0" lon="0" rev="0"/>
            </a:camera>
            <a:lightRig rig="soft" dir="t">
              <a:rot lat="0" lon="0" rev="0"/>
            </a:lightRig>
          </a:scene3d>
          <a:sp3d prstMaterial="powder">
            <a:bevelT w="38100" h="31750" prst="softRound"/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lIns="0" tIns="72000" rIns="0" bIns="0" rtlCol="0" anchor="ctr" anchorCtr="0">
            <a:noAutofit/>
          </a:bodyPr>
          <a:lstStyle/>
          <a:p>
            <a:pPr algn="ctr"/>
            <a:r>
              <a:rPr lang="ja-JP" altLang="en-US" sz="1600" b="1" dirty="0">
                <a:solidFill>
                  <a:prstClr val="white"/>
                </a:solidFill>
                <a:latin typeface="+mn-ea"/>
              </a:rPr>
              <a:t>ここにドラッグするか、</a:t>
            </a:r>
            <a:endParaRPr lang="en-US" altLang="ja-JP" sz="1600" b="1" dirty="0">
              <a:solidFill>
                <a:prstClr val="white"/>
              </a:solidFill>
              <a:latin typeface="+mn-ea"/>
            </a:endParaRPr>
          </a:p>
          <a:p>
            <a:pPr algn="ctr"/>
            <a:r>
              <a:rPr lang="ja-JP" altLang="en-US" sz="1600" b="1" dirty="0">
                <a:solidFill>
                  <a:prstClr val="white"/>
                </a:solidFill>
                <a:latin typeface="+mn-ea"/>
              </a:rPr>
              <a:t>エクスプローラ上でコピーする</a:t>
            </a:r>
            <a:endParaRPr lang="en-US" altLang="ja-JP" sz="1600" b="1" dirty="0">
              <a:solidFill>
                <a:prstClr val="white"/>
              </a:solidFill>
              <a:latin typeface="+mn-ea"/>
            </a:endParaRPr>
          </a:p>
          <a:p>
            <a:pPr algn="ctr"/>
            <a:r>
              <a:rPr lang="en-US" altLang="ja-JP" sz="1600" b="1" dirty="0">
                <a:solidFill>
                  <a:prstClr val="white"/>
                </a:solidFill>
                <a:latin typeface="+mn-ea"/>
              </a:rPr>
              <a:t>(lena.gif </a:t>
            </a:r>
            <a:r>
              <a:rPr lang="ja-JP" altLang="en-US" sz="1600" b="1" dirty="0">
                <a:solidFill>
                  <a:prstClr val="white"/>
                </a:solidFill>
                <a:latin typeface="+mn-ea"/>
              </a:rPr>
              <a:t>➡ </a:t>
            </a:r>
            <a:r>
              <a:rPr lang="en-US" altLang="ja-JP" sz="1600" b="1" dirty="0">
                <a:solidFill>
                  <a:prstClr val="white"/>
                </a:solidFill>
                <a:latin typeface="+mn-ea"/>
              </a:rPr>
              <a:t>lena.bmp)</a:t>
            </a:r>
            <a:endParaRPr lang="ja-JP" altLang="en-US" sz="1600" b="1" dirty="0">
              <a:solidFill>
                <a:prstClr val="white"/>
              </a:solidFill>
              <a:latin typeface="+mn-ea"/>
            </a:endParaRPr>
          </a:p>
        </p:txBody>
      </p:sp>
      <p:sp>
        <p:nvSpPr>
          <p:cNvPr id="26" name="正方形/長方形 25"/>
          <p:cNvSpPr/>
          <p:nvPr/>
        </p:nvSpPr>
        <p:spPr>
          <a:xfrm>
            <a:off x="6248750" y="2644817"/>
            <a:ext cx="720375" cy="215857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  <a:effectLst>
            <a:glow rad="38100">
              <a:srgbClr val="FF0000">
                <a:alpha val="1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二等辺三角形 28"/>
          <p:cNvSpPr/>
          <p:nvPr/>
        </p:nvSpPr>
        <p:spPr>
          <a:xfrm rot="5400000">
            <a:off x="7331110" y="6156758"/>
            <a:ext cx="266420" cy="292893"/>
          </a:xfrm>
          <a:custGeom>
            <a:avLst/>
            <a:gdLst>
              <a:gd name="connsiteX0" fmla="*/ 0 w 256894"/>
              <a:gd name="connsiteY0" fmla="*/ 557212 h 557212"/>
              <a:gd name="connsiteX1" fmla="*/ 128447 w 256894"/>
              <a:gd name="connsiteY1" fmla="*/ 0 h 557212"/>
              <a:gd name="connsiteX2" fmla="*/ 256894 w 256894"/>
              <a:gd name="connsiteY2" fmla="*/ 557212 h 557212"/>
              <a:gd name="connsiteX3" fmla="*/ 0 w 256894"/>
              <a:gd name="connsiteY3" fmla="*/ 557212 h 557212"/>
              <a:gd name="connsiteX0" fmla="*/ 106503 w 363397"/>
              <a:gd name="connsiteY0" fmla="*/ 506412 h 506412"/>
              <a:gd name="connsiteX1" fmla="*/ 0 w 363397"/>
              <a:gd name="connsiteY1" fmla="*/ 0 h 506412"/>
              <a:gd name="connsiteX2" fmla="*/ 363397 w 363397"/>
              <a:gd name="connsiteY2" fmla="*/ 506412 h 506412"/>
              <a:gd name="connsiteX3" fmla="*/ 106503 w 363397"/>
              <a:gd name="connsiteY3" fmla="*/ 506412 h 506412"/>
              <a:gd name="connsiteX0" fmla="*/ 142513 w 399407"/>
              <a:gd name="connsiteY0" fmla="*/ 442912 h 442912"/>
              <a:gd name="connsiteX1" fmla="*/ 1 w 399407"/>
              <a:gd name="connsiteY1" fmla="*/ 0 h 442912"/>
              <a:gd name="connsiteX2" fmla="*/ 399407 w 399407"/>
              <a:gd name="connsiteY2" fmla="*/ 442912 h 442912"/>
              <a:gd name="connsiteX3" fmla="*/ 142513 w 399407"/>
              <a:gd name="connsiteY3" fmla="*/ 442912 h 442912"/>
              <a:gd name="connsiteX0" fmla="*/ 179991 w 436885"/>
              <a:gd name="connsiteY0" fmla="*/ 376237 h 376237"/>
              <a:gd name="connsiteX1" fmla="*/ 0 w 436885"/>
              <a:gd name="connsiteY1" fmla="*/ 0 h 376237"/>
              <a:gd name="connsiteX2" fmla="*/ 436885 w 436885"/>
              <a:gd name="connsiteY2" fmla="*/ 376237 h 376237"/>
              <a:gd name="connsiteX3" fmla="*/ 179991 w 436885"/>
              <a:gd name="connsiteY3" fmla="*/ 376237 h 376237"/>
              <a:gd name="connsiteX0" fmla="*/ 92542 w 349436"/>
              <a:gd name="connsiteY0" fmla="*/ 292893 h 292893"/>
              <a:gd name="connsiteX1" fmla="*/ 1 w 349436"/>
              <a:gd name="connsiteY1" fmla="*/ 0 h 292893"/>
              <a:gd name="connsiteX2" fmla="*/ 349436 w 349436"/>
              <a:gd name="connsiteY2" fmla="*/ 292893 h 292893"/>
              <a:gd name="connsiteX3" fmla="*/ 92542 w 349436"/>
              <a:gd name="connsiteY3" fmla="*/ 292893 h 292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9436" h="292893">
                <a:moveTo>
                  <a:pt x="92542" y="292893"/>
                </a:moveTo>
                <a:lnTo>
                  <a:pt x="1" y="0"/>
                </a:lnTo>
                <a:lnTo>
                  <a:pt x="349436" y="292893"/>
                </a:lnTo>
                <a:lnTo>
                  <a:pt x="92542" y="292893"/>
                </a:lnTo>
                <a:close/>
              </a:path>
            </a:pathLst>
          </a:custGeom>
          <a:solidFill>
            <a:schemeClr val="bg1"/>
          </a:solidFill>
          <a:ln w="22225" cap="sq">
            <a:solidFill>
              <a:schemeClr val="tx1">
                <a:lumMod val="60000"/>
                <a:lumOff val="4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AutoShape 3"/>
          <p:cNvSpPr>
            <a:spLocks noChangeArrowheads="1"/>
          </p:cNvSpPr>
          <p:nvPr/>
        </p:nvSpPr>
        <p:spPr bwMode="gray">
          <a:xfrm>
            <a:off x="3994030" y="5902403"/>
            <a:ext cx="3338573" cy="621848"/>
          </a:xfrm>
          <a:prstGeom prst="roundRect">
            <a:avLst/>
          </a:prstGeom>
          <a:solidFill>
            <a:schemeClr val="bg1"/>
          </a:solidFill>
          <a:ln w="22225">
            <a:solidFill>
              <a:schemeClr val="tx1">
                <a:lumMod val="60000"/>
                <a:lumOff val="40000"/>
              </a:schemeClr>
            </a:solidFill>
            <a:round/>
            <a:headEnd/>
            <a:tailEnd/>
          </a:ln>
          <a:effectLst/>
        </p:spPr>
        <p:txBody>
          <a:bodyPr wrap="none" tIns="108000" anchor="ctr"/>
          <a:lstStyle/>
          <a:p>
            <a:pPr algn="ctr"/>
            <a:r>
              <a:rPr lang="en-US" altLang="ja-JP" dirty="0">
                <a:latin typeface="+mn-ea"/>
              </a:rPr>
              <a:t>gif </a:t>
            </a:r>
            <a:r>
              <a:rPr lang="ja-JP" altLang="en-US" dirty="0">
                <a:latin typeface="+mn-ea"/>
              </a:rPr>
              <a:t>は都合が悪かった・・・</a:t>
            </a:r>
          </a:p>
        </p:txBody>
      </p:sp>
      <p:grpSp>
        <p:nvGrpSpPr>
          <p:cNvPr id="15" name="グループ化 14"/>
          <p:cNvGrpSpPr/>
          <p:nvPr/>
        </p:nvGrpSpPr>
        <p:grpSpPr>
          <a:xfrm>
            <a:off x="7228365" y="6260775"/>
            <a:ext cx="152604" cy="143187"/>
            <a:chOff x="7160043" y="6310606"/>
            <a:chExt cx="152604" cy="143187"/>
          </a:xfrm>
        </p:grpSpPr>
        <p:sp>
          <p:nvSpPr>
            <p:cNvPr id="16" name="正方形/長方形 15"/>
            <p:cNvSpPr/>
            <p:nvPr/>
          </p:nvSpPr>
          <p:spPr>
            <a:xfrm rot="4682659">
              <a:off x="7194170" y="6276479"/>
              <a:ext cx="84349" cy="1526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" name="正方形/長方形 16"/>
            <p:cNvSpPr/>
            <p:nvPr/>
          </p:nvSpPr>
          <p:spPr>
            <a:xfrm rot="2849046">
              <a:off x="7221499" y="6367738"/>
              <a:ext cx="71429" cy="1006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pic>
        <p:nvPicPr>
          <p:cNvPr id="18" name="図 1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2445" y="5307398"/>
            <a:ext cx="1476375" cy="1470234"/>
          </a:xfrm>
          <a:prstGeom prst="rect">
            <a:avLst/>
          </a:prstGeom>
        </p:spPr>
      </p:pic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6C14D-EA41-4345-9FBD-80272997C6CD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548681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B3241B9-F4EC-4F18-AB76-24C4DC2947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スピナの値変更を感知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049E9BCE-56DD-4FA5-97BD-63CF104C1A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6C14D-EA41-4345-9FBD-80272997C6CD}" type="slidenum">
              <a:rPr kumimoji="1" lang="ja-JP" altLang="en-US" smtClean="0"/>
              <a:t>30</a:t>
            </a:fld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469CE35F-8A40-4A89-8472-44FBC270A2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136"/>
          <a:stretch/>
        </p:blipFill>
        <p:spPr>
          <a:xfrm>
            <a:off x="2438399" y="2110747"/>
            <a:ext cx="4267202" cy="461490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C6FE2F28-25EF-45D3-991A-869AB250D666}"/>
              </a:ext>
            </a:extLst>
          </p:cNvPr>
          <p:cNvSpPr/>
          <p:nvPr/>
        </p:nvSpPr>
        <p:spPr>
          <a:xfrm>
            <a:off x="3617912" y="3284554"/>
            <a:ext cx="73026" cy="69834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  <a:effectLst>
            <a:glow rad="38100">
              <a:srgbClr val="FF0000">
                <a:alpha val="1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角丸四角形 10">
            <a:extLst>
              <a:ext uri="{FF2B5EF4-FFF2-40B4-BE49-F238E27FC236}">
                <a16:creationId xmlns:a16="http://schemas.microsoft.com/office/drawing/2014/main" id="{C1778B91-C15A-4832-B2CB-4612395F91A4}"/>
              </a:ext>
            </a:extLst>
          </p:cNvPr>
          <p:cNvSpPr/>
          <p:nvPr/>
        </p:nvSpPr>
        <p:spPr>
          <a:xfrm>
            <a:off x="4053647" y="2452098"/>
            <a:ext cx="1505778" cy="387889"/>
          </a:xfrm>
          <a:prstGeom prst="roundRect">
            <a:avLst/>
          </a:prstGeom>
          <a:gradFill flip="none" rotWithShape="1">
            <a:gsLst>
              <a:gs pos="0">
                <a:srgbClr val="BC0000"/>
              </a:gs>
              <a:gs pos="50000">
                <a:srgbClr val="E60000"/>
              </a:gs>
              <a:gs pos="100000">
                <a:srgbClr val="FF1919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perspectiveFront" fov="0">
              <a:rot lat="0" lon="0" rev="0"/>
            </a:camera>
            <a:lightRig rig="soft" dir="t">
              <a:rot lat="0" lon="0" rev="0"/>
            </a:lightRig>
          </a:scene3d>
          <a:sp3d prstMaterial="powder">
            <a:bevelT w="38100" h="31750" prst="softRound"/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lIns="0" tIns="72000" rIns="0" bIns="0" rtlCol="0" anchor="ctr" anchorCtr="0">
            <a:noAutofit/>
          </a:bodyPr>
          <a:lstStyle/>
          <a:p>
            <a:pPr algn="ctr"/>
            <a:r>
              <a:rPr lang="ja-JP" altLang="en-US" sz="1600" b="1" dirty="0">
                <a:solidFill>
                  <a:prstClr val="white"/>
                </a:solidFill>
                <a:latin typeface="+mn-ea"/>
              </a:rPr>
              <a:t>右クリック</a:t>
            </a:r>
          </a:p>
        </p:txBody>
      </p: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FA1FAE07-6461-4ADF-8F61-DD60E7DACFDC}"/>
              </a:ext>
            </a:extLst>
          </p:cNvPr>
          <p:cNvCxnSpPr>
            <a:cxnSpLocks/>
            <a:stCxn id="7" idx="1"/>
            <a:endCxn id="6" idx="0"/>
          </p:cNvCxnSpPr>
          <p:nvPr/>
        </p:nvCxnSpPr>
        <p:spPr>
          <a:xfrm flipH="1">
            <a:off x="3654425" y="2646043"/>
            <a:ext cx="399222" cy="638511"/>
          </a:xfrm>
          <a:prstGeom prst="line">
            <a:avLst/>
          </a:prstGeom>
          <a:ln w="19050">
            <a:solidFill>
              <a:srgbClr val="FF0000"/>
            </a:solidFill>
          </a:ln>
          <a:effectLst>
            <a:glow rad="38100">
              <a:srgbClr val="FF0000">
                <a:alpha val="1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9BD94285-C98C-4CF8-B28F-F9CD69339572}"/>
              </a:ext>
            </a:extLst>
          </p:cNvPr>
          <p:cNvSpPr txBox="1"/>
          <p:nvPr/>
        </p:nvSpPr>
        <p:spPr>
          <a:xfrm>
            <a:off x="547164" y="1425216"/>
            <a:ext cx="80414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1. </a:t>
            </a:r>
            <a:r>
              <a:rPr kumimoji="1" lang="ja-JP" altLang="en-US" dirty="0"/>
              <a:t>スピナ </a:t>
            </a:r>
            <a:r>
              <a:rPr kumimoji="1" lang="en-US" altLang="ja-JP" dirty="0"/>
              <a:t>(</a:t>
            </a:r>
            <a:r>
              <a:rPr kumimoji="1" lang="en-US" altLang="ja-JP" dirty="0" err="1"/>
              <a:t>spThresh</a:t>
            </a:r>
            <a:r>
              <a:rPr kumimoji="1" lang="en-US" altLang="ja-JP" dirty="0"/>
              <a:t>) </a:t>
            </a:r>
            <a:r>
              <a:rPr kumimoji="1" lang="ja-JP" altLang="en-US" dirty="0"/>
              <a:t>上で右クリックし、</a:t>
            </a:r>
            <a:endParaRPr kumimoji="1" lang="en-US" altLang="ja-JP" dirty="0"/>
          </a:p>
          <a:p>
            <a:pPr algn="ctr"/>
            <a:r>
              <a:rPr kumimoji="1" lang="en-US" altLang="ja-JP" dirty="0"/>
              <a:t>[</a:t>
            </a:r>
            <a:r>
              <a:rPr kumimoji="1" lang="ja-JP" altLang="en-US" dirty="0"/>
              <a:t>イベント</a:t>
            </a:r>
            <a:r>
              <a:rPr kumimoji="1" lang="en-US" altLang="ja-JP" dirty="0"/>
              <a:t>] </a:t>
            </a:r>
            <a:r>
              <a:rPr kumimoji="1" lang="ja-JP" altLang="en-US" dirty="0"/>
              <a:t>⇨ </a:t>
            </a:r>
            <a:r>
              <a:rPr kumimoji="1" lang="en-US" altLang="ja-JP" dirty="0"/>
              <a:t>[Change] </a:t>
            </a:r>
            <a:r>
              <a:rPr kumimoji="1" lang="ja-JP" altLang="en-US" dirty="0"/>
              <a:t>⇨ </a:t>
            </a:r>
            <a:r>
              <a:rPr kumimoji="1" lang="en-US" altLang="ja-JP" dirty="0"/>
              <a:t>[</a:t>
            </a:r>
            <a:r>
              <a:rPr kumimoji="1" lang="en-US" altLang="ja-JP" dirty="0" err="1"/>
              <a:t>stateChanged</a:t>
            </a:r>
            <a:r>
              <a:rPr kumimoji="1" lang="en-US" altLang="ja-JP" dirty="0"/>
              <a:t>] </a:t>
            </a:r>
            <a:r>
              <a:rPr kumimoji="1" lang="ja-JP" altLang="en-US" dirty="0"/>
              <a:t>と進む</a:t>
            </a:r>
          </a:p>
        </p:txBody>
      </p:sp>
    </p:spTree>
    <p:extLst>
      <p:ext uri="{BB962C8B-B14F-4D97-AF65-F5344CB8AC3E}">
        <p14:creationId xmlns:p14="http://schemas.microsoft.com/office/powerpoint/2010/main" val="33461092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スピナの値変更を感知</a:t>
            </a:r>
            <a:endParaRPr kumimoji="1" lang="ja-JP" altLang="en-US" dirty="0"/>
          </a:p>
        </p:txBody>
      </p:sp>
      <p:sp>
        <p:nvSpPr>
          <p:cNvPr id="4" name="角丸四角形 3"/>
          <p:cNvSpPr/>
          <p:nvPr/>
        </p:nvSpPr>
        <p:spPr>
          <a:xfrm>
            <a:off x="564190" y="1735122"/>
            <a:ext cx="8015620" cy="1266870"/>
          </a:xfrm>
          <a:prstGeom prst="roundRect">
            <a:avLst>
              <a:gd name="adj" fmla="val 2494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ja-JP" sz="1200" dirty="0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private</a:t>
            </a:r>
            <a:r>
              <a:rPr lang="en-US" altLang="ja-JP" sz="12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lang="en-US" altLang="ja-JP" sz="1200" dirty="0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void</a:t>
            </a:r>
            <a:r>
              <a:rPr lang="en-US" altLang="ja-JP" sz="12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lang="en-US" altLang="ja-JP" sz="1200" b="1" dirty="0" err="1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spThreshStateChanged</a:t>
            </a:r>
            <a:r>
              <a:rPr lang="en-US" altLang="ja-JP" sz="12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(</a:t>
            </a:r>
            <a:r>
              <a:rPr lang="en-US" altLang="ja-JP" sz="1200" dirty="0" err="1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java.awt.event.ChangeEvent</a:t>
            </a:r>
            <a:r>
              <a:rPr lang="en-US" altLang="ja-JP" sz="12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lang="en-US" altLang="ja-JP" sz="1200" dirty="0" err="1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evt</a:t>
            </a:r>
            <a:r>
              <a:rPr lang="en-US" altLang="ja-JP" sz="12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) {</a:t>
            </a:r>
          </a:p>
          <a:p>
            <a:pPr lvl="1">
              <a:lnSpc>
                <a:spcPct val="150000"/>
              </a:lnSpc>
            </a:pPr>
            <a:r>
              <a:rPr lang="en-US" altLang="ja-JP" sz="1200" dirty="0">
                <a:solidFill>
                  <a:srgbClr val="969696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// </a:t>
            </a:r>
            <a:r>
              <a:rPr lang="ja-JP" altLang="en-US" sz="1200" dirty="0">
                <a:solidFill>
                  <a:srgbClr val="969696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ボタン </a:t>
            </a:r>
            <a:r>
              <a:rPr lang="en-US" altLang="ja-JP" sz="1200" dirty="0">
                <a:solidFill>
                  <a:srgbClr val="969696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(</a:t>
            </a:r>
            <a:r>
              <a:rPr lang="en-US" altLang="ja-JP" sz="1200" dirty="0" err="1">
                <a:solidFill>
                  <a:srgbClr val="969696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btnBinarization</a:t>
            </a:r>
            <a:r>
              <a:rPr lang="en-US" altLang="ja-JP" sz="1200" dirty="0">
                <a:solidFill>
                  <a:srgbClr val="969696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) </a:t>
            </a:r>
            <a:r>
              <a:rPr lang="ja-JP" altLang="en-US" sz="1200" dirty="0">
                <a:solidFill>
                  <a:srgbClr val="969696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の処理を呼び出し</a:t>
            </a:r>
            <a:br>
              <a:rPr lang="en-US" altLang="ja-JP" sz="1200" dirty="0">
                <a:solidFill>
                  <a:srgbClr val="969696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</a:br>
            <a:r>
              <a:rPr lang="en-US" altLang="ja-JP" sz="1200" dirty="0" err="1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btnBinarizationActionPerformed</a:t>
            </a:r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(</a:t>
            </a:r>
            <a:r>
              <a:rPr lang="en-US" altLang="ja-JP" sz="1200" dirty="0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null</a:t>
            </a:r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);</a:t>
            </a:r>
            <a:endParaRPr lang="ja-JP" altLang="en-US" sz="1200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>
              <a:lnSpc>
                <a:spcPct val="150000"/>
              </a:lnSpc>
            </a:pPr>
            <a:r>
              <a:rPr lang="en-US" altLang="ja-JP" sz="12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}</a:t>
            </a: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551259" y="1369977"/>
            <a:ext cx="80414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2. </a:t>
            </a:r>
            <a:r>
              <a:rPr kumimoji="1" lang="en-US" altLang="ja-JP" sz="1600" dirty="0" err="1"/>
              <a:t>spThreshStateChanged</a:t>
            </a:r>
            <a:r>
              <a:rPr kumimoji="1" lang="en-US" altLang="ja-JP" sz="1600" dirty="0"/>
              <a:t> </a:t>
            </a:r>
            <a:r>
              <a:rPr kumimoji="1" lang="ja-JP" altLang="en-US" sz="1600" dirty="0"/>
              <a:t>に以下のソースコードを記入</a:t>
            </a:r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>
          <a:xfrm>
            <a:off x="117534" y="6356351"/>
            <a:ext cx="2057400" cy="365125"/>
          </a:xfrm>
        </p:spPr>
        <p:txBody>
          <a:bodyPr/>
          <a:lstStyle/>
          <a:p>
            <a:fld id="{55F6C14D-EA41-4345-9FBD-80272997C6CD}" type="slidenum">
              <a:rPr kumimoji="1" lang="ja-JP" altLang="en-US" smtClean="0"/>
              <a:t>31</a:t>
            </a:fld>
            <a:endParaRPr kumimoji="1" lang="ja-JP" altLang="en-US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A3E2C01D-315D-422C-85B6-0F667DDD3B37}"/>
              </a:ext>
            </a:extLst>
          </p:cNvPr>
          <p:cNvSpPr/>
          <p:nvPr/>
        </p:nvSpPr>
        <p:spPr>
          <a:xfrm>
            <a:off x="1078428" y="2368557"/>
            <a:ext cx="2864922" cy="255406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  <a:effectLst>
            <a:glow rad="38100">
              <a:srgbClr val="FF0000">
                <a:alpha val="1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角丸四角形 23">
            <a:extLst>
              <a:ext uri="{FF2B5EF4-FFF2-40B4-BE49-F238E27FC236}">
                <a16:creationId xmlns:a16="http://schemas.microsoft.com/office/drawing/2014/main" id="{F222ED84-C65E-4819-AFB9-79FAE61C4E74}"/>
              </a:ext>
            </a:extLst>
          </p:cNvPr>
          <p:cNvSpPr/>
          <p:nvPr/>
        </p:nvSpPr>
        <p:spPr>
          <a:xfrm>
            <a:off x="2707068" y="2893865"/>
            <a:ext cx="4836732" cy="454827"/>
          </a:xfrm>
          <a:prstGeom prst="roundRect">
            <a:avLst/>
          </a:prstGeom>
          <a:gradFill flip="none" rotWithShape="1">
            <a:gsLst>
              <a:gs pos="0">
                <a:srgbClr val="BC0000"/>
              </a:gs>
              <a:gs pos="50000">
                <a:srgbClr val="E60000"/>
              </a:gs>
              <a:gs pos="100000">
                <a:srgbClr val="FF1919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perspectiveFront" fov="0">
              <a:rot lat="0" lon="0" rev="0"/>
            </a:camera>
            <a:lightRig rig="soft" dir="t">
              <a:rot lat="0" lon="0" rev="0"/>
            </a:lightRig>
          </a:scene3d>
          <a:sp3d prstMaterial="powder">
            <a:bevelT w="38100" h="31750" prst="softRound"/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lIns="0" tIns="72000" rIns="0" bIns="0" rtlCol="0" anchor="ctr" anchorCtr="0">
            <a:noAutofit/>
          </a:bodyPr>
          <a:lstStyle/>
          <a:p>
            <a:pPr algn="ctr"/>
            <a:r>
              <a:rPr lang="ja-JP" altLang="en-US" sz="1600" b="1" dirty="0">
                <a:solidFill>
                  <a:prstClr val="white"/>
                </a:solidFill>
                <a:latin typeface="+mn-ea"/>
              </a:rPr>
              <a:t>スピナの状態が変化する毎にボタンの処理を実行</a:t>
            </a:r>
          </a:p>
        </p:txBody>
      </p: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8CE0A341-8A47-41C3-9FD6-CAD1B715E9BE}"/>
              </a:ext>
            </a:extLst>
          </p:cNvPr>
          <p:cNvCxnSpPr>
            <a:cxnSpLocks/>
            <a:stCxn id="13" idx="1"/>
            <a:endCxn id="12" idx="2"/>
          </p:cNvCxnSpPr>
          <p:nvPr/>
        </p:nvCxnSpPr>
        <p:spPr>
          <a:xfrm flipH="1" flipV="1">
            <a:off x="2510889" y="2623963"/>
            <a:ext cx="196179" cy="497316"/>
          </a:xfrm>
          <a:prstGeom prst="line">
            <a:avLst/>
          </a:prstGeom>
          <a:ln w="19050">
            <a:solidFill>
              <a:srgbClr val="FF0000"/>
            </a:solidFill>
          </a:ln>
          <a:effectLst>
            <a:glow rad="38100">
              <a:srgbClr val="FF0000">
                <a:alpha val="1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図 23">
            <a:extLst>
              <a:ext uri="{FF2B5EF4-FFF2-40B4-BE49-F238E27FC236}">
                <a16:creationId xmlns:a16="http://schemas.microsoft.com/office/drawing/2014/main" id="{B043E3D9-4A0E-4659-900D-645DF6C62F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3144" y="4091966"/>
            <a:ext cx="3264162" cy="2567626"/>
          </a:xfrm>
          <a:prstGeom prst="rect">
            <a:avLst/>
          </a:prstGeom>
        </p:spPr>
      </p:pic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601C11F8-E518-4A84-9492-6DD25921D742}"/>
              </a:ext>
            </a:extLst>
          </p:cNvPr>
          <p:cNvSpPr txBox="1"/>
          <p:nvPr/>
        </p:nvSpPr>
        <p:spPr>
          <a:xfrm>
            <a:off x="446484" y="3693887"/>
            <a:ext cx="60220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3. </a:t>
            </a:r>
            <a:r>
              <a:rPr kumimoji="1" lang="ja-JP" altLang="en-US" sz="1600" dirty="0"/>
              <a:t>実行結果</a:t>
            </a:r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D3BFA945-F423-48E6-92D7-7D8374471464}"/>
              </a:ext>
            </a:extLst>
          </p:cNvPr>
          <p:cNvSpPr/>
          <p:nvPr/>
        </p:nvSpPr>
        <p:spPr>
          <a:xfrm>
            <a:off x="4717966" y="4955381"/>
            <a:ext cx="395288" cy="173832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  <a:effectLst>
            <a:glow rad="38100">
              <a:srgbClr val="FF0000">
                <a:alpha val="1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角丸四角形 23">
            <a:extLst>
              <a:ext uri="{FF2B5EF4-FFF2-40B4-BE49-F238E27FC236}">
                <a16:creationId xmlns:a16="http://schemas.microsoft.com/office/drawing/2014/main" id="{4EE05E23-577C-4470-A4E6-CFB812EFDD0F}"/>
              </a:ext>
            </a:extLst>
          </p:cNvPr>
          <p:cNvSpPr/>
          <p:nvPr/>
        </p:nvSpPr>
        <p:spPr>
          <a:xfrm>
            <a:off x="5353604" y="5148365"/>
            <a:ext cx="3114880" cy="454827"/>
          </a:xfrm>
          <a:prstGeom prst="roundRect">
            <a:avLst/>
          </a:prstGeom>
          <a:gradFill flip="none" rotWithShape="1">
            <a:gsLst>
              <a:gs pos="0">
                <a:srgbClr val="BC0000"/>
              </a:gs>
              <a:gs pos="50000">
                <a:srgbClr val="E60000"/>
              </a:gs>
              <a:gs pos="100000">
                <a:srgbClr val="FF1919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perspectiveFront" fov="0">
              <a:rot lat="0" lon="0" rev="0"/>
            </a:camera>
            <a:lightRig rig="soft" dir="t">
              <a:rot lat="0" lon="0" rev="0"/>
            </a:lightRig>
          </a:scene3d>
          <a:sp3d prstMaterial="powder">
            <a:bevelT w="38100" h="31750" prst="softRound"/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lIns="0" tIns="72000" rIns="0" bIns="0" rtlCol="0" anchor="ctr" anchorCtr="0">
            <a:noAutofit/>
          </a:bodyPr>
          <a:lstStyle/>
          <a:p>
            <a:pPr algn="ctr"/>
            <a:r>
              <a:rPr lang="ja-JP" altLang="en-US" sz="1600" b="1" dirty="0">
                <a:solidFill>
                  <a:prstClr val="white"/>
                </a:solidFill>
                <a:latin typeface="+mn-ea"/>
              </a:rPr>
              <a:t>値が変わると画像が更新される</a:t>
            </a:r>
          </a:p>
        </p:txBody>
      </p:sp>
      <p:cxnSp>
        <p:nvCxnSpPr>
          <p:cNvPr id="28" name="直線コネクタ 27">
            <a:extLst>
              <a:ext uri="{FF2B5EF4-FFF2-40B4-BE49-F238E27FC236}">
                <a16:creationId xmlns:a16="http://schemas.microsoft.com/office/drawing/2014/main" id="{1FA42F3E-CD34-4A63-B173-B0D8F13CB1B7}"/>
              </a:ext>
            </a:extLst>
          </p:cNvPr>
          <p:cNvCxnSpPr>
            <a:cxnSpLocks/>
            <a:stCxn id="27" idx="1"/>
            <a:endCxn id="26" idx="2"/>
          </p:cNvCxnSpPr>
          <p:nvPr/>
        </p:nvCxnSpPr>
        <p:spPr>
          <a:xfrm flipH="1" flipV="1">
            <a:off x="4915610" y="5129213"/>
            <a:ext cx="437994" cy="246566"/>
          </a:xfrm>
          <a:prstGeom prst="line">
            <a:avLst/>
          </a:prstGeom>
          <a:ln w="19050">
            <a:solidFill>
              <a:srgbClr val="FF0000"/>
            </a:solidFill>
          </a:ln>
          <a:effectLst>
            <a:glow rad="38100">
              <a:srgbClr val="FF0000">
                <a:alpha val="1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16756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3"/>
          <p:cNvSpPr txBox="1">
            <a:spLocks/>
          </p:cNvSpPr>
          <p:nvPr/>
        </p:nvSpPr>
        <p:spPr>
          <a:xfrm>
            <a:off x="420914" y="2828925"/>
            <a:ext cx="8302172" cy="181927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6000" kern="1200">
                <a:solidFill>
                  <a:schemeClr val="accent1"/>
                </a:solidFill>
                <a:latin typeface="+mj-ea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ja-JP" altLang="en-US" sz="4800" b="1" dirty="0"/>
              <a:t>おまけ②</a:t>
            </a:r>
            <a:endParaRPr lang="en-US" altLang="ja-JP" sz="4800" b="1" dirty="0"/>
          </a:p>
          <a:p>
            <a:pPr>
              <a:lnSpc>
                <a:spcPct val="150000"/>
              </a:lnSpc>
            </a:pPr>
            <a:r>
              <a:rPr lang="ja-JP" altLang="en-US" sz="4800" dirty="0"/>
              <a:t>スライダとスピナの同期</a:t>
            </a:r>
          </a:p>
        </p:txBody>
      </p:sp>
    </p:spTree>
    <p:extLst>
      <p:ext uri="{BB962C8B-B14F-4D97-AF65-F5344CB8AC3E}">
        <p14:creationId xmlns:p14="http://schemas.microsoft.com/office/powerpoint/2010/main" val="9083399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42B1FB8-A771-47B6-8ED0-117EB353D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スライダとスピナの同期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582D9273-1E12-43F3-98CB-10781895E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6C14D-EA41-4345-9FBD-80272997C6CD}" type="slidenum">
              <a:rPr kumimoji="1" lang="ja-JP" altLang="en-US" smtClean="0"/>
              <a:t>33</a:t>
            </a:fld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9A9BF08F-DA45-4696-9AC1-D06133917D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750" y="1875335"/>
            <a:ext cx="5524500" cy="4126184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A2193891-B717-47A4-8386-0DD5DCA17091}"/>
              </a:ext>
            </a:extLst>
          </p:cNvPr>
          <p:cNvSpPr/>
          <p:nvPr/>
        </p:nvSpPr>
        <p:spPr>
          <a:xfrm>
            <a:off x="5930900" y="3410660"/>
            <a:ext cx="1260475" cy="278265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  <a:effectLst>
            <a:glow rad="38100">
              <a:srgbClr val="FF0000">
                <a:alpha val="1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4B9E318A-FE69-419C-88A6-5BB113939FAF}"/>
              </a:ext>
            </a:extLst>
          </p:cNvPr>
          <p:cNvCxnSpPr>
            <a:cxnSpLocks/>
            <a:stCxn id="7" idx="3"/>
            <a:endCxn id="6" idx="1"/>
          </p:cNvCxnSpPr>
          <p:nvPr/>
        </p:nvCxnSpPr>
        <p:spPr>
          <a:xfrm>
            <a:off x="5340350" y="3418844"/>
            <a:ext cx="590550" cy="130949"/>
          </a:xfrm>
          <a:prstGeom prst="line">
            <a:avLst/>
          </a:prstGeom>
          <a:ln w="19050">
            <a:solidFill>
              <a:srgbClr val="FF0000"/>
            </a:solidFill>
          </a:ln>
          <a:effectLst>
            <a:glow rad="38100">
              <a:srgbClr val="FF0000">
                <a:alpha val="1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コンテンツ プレースホルダー 2">
            <a:extLst>
              <a:ext uri="{FF2B5EF4-FFF2-40B4-BE49-F238E27FC236}">
                <a16:creationId xmlns:a16="http://schemas.microsoft.com/office/drawing/2014/main" id="{772FB85C-6F8E-4760-8EC2-DBCC93A65D4F}"/>
              </a:ext>
            </a:extLst>
          </p:cNvPr>
          <p:cNvSpPr txBox="1">
            <a:spLocks/>
          </p:cNvSpPr>
          <p:nvPr/>
        </p:nvSpPr>
        <p:spPr>
          <a:xfrm>
            <a:off x="628650" y="1359824"/>
            <a:ext cx="7886700" cy="5929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l"/>
              <a:defRPr kumimoji="1"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l"/>
              <a:defRPr kumimoji="1"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l"/>
              <a:defRPr kumimoji="1"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l"/>
              <a:defRPr kumimoji="1"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l"/>
              <a:defRPr kumimoji="1"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ja-JP" sz="1800" dirty="0">
                <a:solidFill>
                  <a:schemeClr val="tx1"/>
                </a:solidFill>
                <a:latin typeface="+mn-ea"/>
              </a:rPr>
              <a:t>1.</a:t>
            </a:r>
            <a:r>
              <a:rPr lang="ja-JP" altLang="en-US" sz="1800" dirty="0">
                <a:solidFill>
                  <a:schemeClr val="tx1"/>
                </a:solidFill>
                <a:latin typeface="+mn-ea"/>
              </a:rPr>
              <a:t> 以下のようにスライダを配置</a:t>
            </a:r>
          </a:p>
        </p:txBody>
      </p:sp>
      <p:sp>
        <p:nvSpPr>
          <p:cNvPr id="13" name="四角形: 角を丸くする 12">
            <a:extLst>
              <a:ext uri="{FF2B5EF4-FFF2-40B4-BE49-F238E27FC236}">
                <a16:creationId xmlns:a16="http://schemas.microsoft.com/office/drawing/2014/main" id="{47A9F30A-D79D-4A29-B871-EC1C3ED45F6A}"/>
              </a:ext>
            </a:extLst>
          </p:cNvPr>
          <p:cNvSpPr/>
          <p:nvPr/>
        </p:nvSpPr>
        <p:spPr>
          <a:xfrm>
            <a:off x="2752552" y="3688925"/>
            <a:ext cx="2447293" cy="1061727"/>
          </a:xfrm>
          <a:prstGeom prst="roundRect">
            <a:avLst>
              <a:gd name="adj" fmla="val 8791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tIns="180000" bIns="0">
            <a:spAutoFit/>
          </a:bodyPr>
          <a:lstStyle/>
          <a:p>
            <a:pPr algn="r"/>
            <a:endParaRPr lang="en-US" altLang="ja-JP" dirty="0">
              <a:solidFill>
                <a:schemeClr val="tx1"/>
              </a:solidFill>
              <a:latin typeface="+mn-ea"/>
            </a:endParaRPr>
          </a:p>
          <a:p>
            <a:pPr algn="r"/>
            <a:endParaRPr lang="en-US" altLang="ja-JP" dirty="0">
              <a:solidFill>
                <a:schemeClr val="tx1"/>
              </a:solidFill>
              <a:latin typeface="+mn-ea"/>
            </a:endParaRPr>
          </a:p>
          <a:p>
            <a:pPr algn="r"/>
            <a:endParaRPr lang="ja-JP" altLang="en-US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7" name="角丸四角形 7">
            <a:extLst>
              <a:ext uri="{FF2B5EF4-FFF2-40B4-BE49-F238E27FC236}">
                <a16:creationId xmlns:a16="http://schemas.microsoft.com/office/drawing/2014/main" id="{732F6707-2739-41DB-8909-7276A876B70C}"/>
              </a:ext>
            </a:extLst>
          </p:cNvPr>
          <p:cNvSpPr/>
          <p:nvPr/>
        </p:nvSpPr>
        <p:spPr>
          <a:xfrm>
            <a:off x="2612049" y="3058844"/>
            <a:ext cx="2728301" cy="720000"/>
          </a:xfrm>
          <a:prstGeom prst="roundRect">
            <a:avLst/>
          </a:prstGeom>
          <a:gradFill flip="none" rotWithShape="1">
            <a:gsLst>
              <a:gs pos="0">
                <a:srgbClr val="BC0000"/>
              </a:gs>
              <a:gs pos="50000">
                <a:srgbClr val="E60000"/>
              </a:gs>
              <a:gs pos="100000">
                <a:srgbClr val="FF1919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perspectiveFront" fov="0">
              <a:rot lat="0" lon="0" rev="0"/>
            </a:camera>
            <a:lightRig rig="soft" dir="t">
              <a:rot lat="0" lon="0" rev="0"/>
            </a:lightRig>
          </a:scene3d>
          <a:sp3d prstMaterial="powder">
            <a:bevelT w="38100" h="31750" prst="softRound"/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lIns="0" tIns="72000" rIns="0" bIns="0" rtlCol="0" anchor="ctr" anchorCtr="0">
            <a:noAutofit/>
          </a:bodyPr>
          <a:lstStyle/>
          <a:p>
            <a:pPr algn="ctr"/>
            <a:r>
              <a:rPr lang="en-US" altLang="ja-JP" b="1" dirty="0">
                <a:solidFill>
                  <a:prstClr val="white"/>
                </a:solidFill>
                <a:latin typeface="+mn-ea"/>
              </a:rPr>
              <a:t>GUI : </a:t>
            </a:r>
            <a:r>
              <a:rPr lang="en-US" altLang="ja-JP" b="1" dirty="0" err="1">
                <a:solidFill>
                  <a:prstClr val="white"/>
                </a:solidFill>
                <a:latin typeface="+mn-ea"/>
              </a:rPr>
              <a:t>JSlider</a:t>
            </a:r>
            <a:endParaRPr lang="en-US" altLang="ja-JP" b="1" dirty="0">
              <a:solidFill>
                <a:prstClr val="white"/>
              </a:solidFill>
              <a:latin typeface="+mn-ea"/>
            </a:endParaRPr>
          </a:p>
          <a:p>
            <a:pPr algn="ctr"/>
            <a:r>
              <a:rPr lang="ja-JP" altLang="en-US" b="1" dirty="0">
                <a:solidFill>
                  <a:prstClr val="white"/>
                </a:solidFill>
                <a:latin typeface="+mn-ea"/>
              </a:rPr>
              <a:t>変数名 </a:t>
            </a:r>
            <a:r>
              <a:rPr lang="en-US" altLang="ja-JP" b="1" dirty="0">
                <a:solidFill>
                  <a:prstClr val="white"/>
                </a:solidFill>
                <a:latin typeface="+mn-ea"/>
              </a:rPr>
              <a:t>: </a:t>
            </a:r>
            <a:r>
              <a:rPr lang="en-US" altLang="ja-JP" b="1" dirty="0" err="1">
                <a:solidFill>
                  <a:prstClr val="white"/>
                </a:solidFill>
                <a:latin typeface="+mn-ea"/>
              </a:rPr>
              <a:t>slThresh</a:t>
            </a:r>
            <a:endParaRPr lang="ja-JP" altLang="en-US" b="1" dirty="0">
              <a:solidFill>
                <a:prstClr val="white"/>
              </a:solidFill>
              <a:latin typeface="+mn-ea"/>
            </a:endParaRP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BFD76774-9A9B-434E-8467-659057D0938F}"/>
              </a:ext>
            </a:extLst>
          </p:cNvPr>
          <p:cNvSpPr/>
          <p:nvPr/>
        </p:nvSpPr>
        <p:spPr>
          <a:xfrm>
            <a:off x="2522140" y="3822133"/>
            <a:ext cx="189865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ja-JP" dirty="0">
                <a:latin typeface="+mn-ea"/>
              </a:rPr>
              <a:t>minimum : </a:t>
            </a:r>
          </a:p>
          <a:p>
            <a:pPr algn="r"/>
            <a:r>
              <a:rPr lang="en-US" altLang="ja-JP" dirty="0">
                <a:latin typeface="+mn-ea"/>
              </a:rPr>
              <a:t>maximum : </a:t>
            </a:r>
          </a:p>
          <a:p>
            <a:pPr algn="r"/>
            <a:r>
              <a:rPr lang="en-US" altLang="ja-JP" dirty="0">
                <a:latin typeface="+mn-ea"/>
              </a:rPr>
              <a:t>value :</a:t>
            </a:r>
            <a:endParaRPr lang="ja-JP" altLang="en-US" dirty="0">
              <a:latin typeface="+mn-ea"/>
            </a:endParaRPr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638375E9-D52E-4033-8A4C-381029EEAA28}"/>
              </a:ext>
            </a:extLst>
          </p:cNvPr>
          <p:cNvSpPr/>
          <p:nvPr/>
        </p:nvSpPr>
        <p:spPr>
          <a:xfrm>
            <a:off x="4158674" y="3829917"/>
            <a:ext cx="98505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dirty="0">
                <a:latin typeface="+mn-ea"/>
              </a:rPr>
              <a:t>0</a:t>
            </a:r>
          </a:p>
          <a:p>
            <a:pPr algn="ctr"/>
            <a:r>
              <a:rPr lang="en-US" altLang="ja-JP" dirty="0">
                <a:latin typeface="+mn-ea"/>
              </a:rPr>
              <a:t>256</a:t>
            </a:r>
          </a:p>
          <a:p>
            <a:pPr algn="ctr"/>
            <a:r>
              <a:rPr lang="en-US" altLang="ja-JP" dirty="0">
                <a:latin typeface="+mn-ea"/>
              </a:rPr>
              <a:t>128</a:t>
            </a:r>
            <a:endParaRPr lang="ja-JP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260922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A5AC659-A0FD-4ABF-95E4-BBF3A9051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スライダとスピナの同期</a:t>
            </a:r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69E9A744-E2E6-4CFE-86E4-224BFE84A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6C14D-EA41-4345-9FBD-80272997C6CD}" type="slidenum">
              <a:rPr kumimoji="1" lang="ja-JP" altLang="en-US" smtClean="0"/>
              <a:t>34</a:t>
            </a:fld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11A9EDEA-4C53-428C-AC07-A66B3D8E88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4149" y="2122347"/>
            <a:ext cx="3567511" cy="446736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555675A7-DCC2-4215-8901-F694C8F017A2}"/>
              </a:ext>
            </a:extLst>
          </p:cNvPr>
          <p:cNvSpPr/>
          <p:nvPr/>
        </p:nvSpPr>
        <p:spPr>
          <a:xfrm>
            <a:off x="3525837" y="3436938"/>
            <a:ext cx="73026" cy="69834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  <a:effectLst>
            <a:glow rad="38100">
              <a:srgbClr val="FF0000">
                <a:alpha val="1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角丸四角形 10">
            <a:extLst>
              <a:ext uri="{FF2B5EF4-FFF2-40B4-BE49-F238E27FC236}">
                <a16:creationId xmlns:a16="http://schemas.microsoft.com/office/drawing/2014/main" id="{A94964D5-9225-44D2-AEE7-A504AD9976BB}"/>
              </a:ext>
            </a:extLst>
          </p:cNvPr>
          <p:cNvSpPr/>
          <p:nvPr/>
        </p:nvSpPr>
        <p:spPr>
          <a:xfrm>
            <a:off x="4145722" y="2569573"/>
            <a:ext cx="1505778" cy="387889"/>
          </a:xfrm>
          <a:prstGeom prst="roundRect">
            <a:avLst/>
          </a:prstGeom>
          <a:gradFill flip="none" rotWithShape="1">
            <a:gsLst>
              <a:gs pos="0">
                <a:srgbClr val="BC0000"/>
              </a:gs>
              <a:gs pos="50000">
                <a:srgbClr val="E60000"/>
              </a:gs>
              <a:gs pos="100000">
                <a:srgbClr val="FF1919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perspectiveFront" fov="0">
              <a:rot lat="0" lon="0" rev="0"/>
            </a:camera>
            <a:lightRig rig="soft" dir="t">
              <a:rot lat="0" lon="0" rev="0"/>
            </a:lightRig>
          </a:scene3d>
          <a:sp3d prstMaterial="powder">
            <a:bevelT w="38100" h="31750" prst="softRound"/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lIns="0" tIns="72000" rIns="0" bIns="0" rtlCol="0" anchor="ctr" anchorCtr="0">
            <a:noAutofit/>
          </a:bodyPr>
          <a:lstStyle/>
          <a:p>
            <a:pPr algn="ctr"/>
            <a:r>
              <a:rPr lang="ja-JP" altLang="en-US" sz="1600" b="1" dirty="0">
                <a:solidFill>
                  <a:prstClr val="white"/>
                </a:solidFill>
                <a:latin typeface="+mn-ea"/>
              </a:rPr>
              <a:t>右クリック</a:t>
            </a:r>
          </a:p>
        </p:txBody>
      </p: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D29708C6-4597-421D-87FB-EA2DD1702B1B}"/>
              </a:ext>
            </a:extLst>
          </p:cNvPr>
          <p:cNvCxnSpPr>
            <a:cxnSpLocks/>
            <a:stCxn id="7" idx="1"/>
            <a:endCxn id="6" idx="0"/>
          </p:cNvCxnSpPr>
          <p:nvPr/>
        </p:nvCxnSpPr>
        <p:spPr>
          <a:xfrm flipH="1">
            <a:off x="3562350" y="2763518"/>
            <a:ext cx="583372" cy="673420"/>
          </a:xfrm>
          <a:prstGeom prst="line">
            <a:avLst/>
          </a:prstGeom>
          <a:ln w="19050">
            <a:solidFill>
              <a:srgbClr val="FF0000"/>
            </a:solidFill>
          </a:ln>
          <a:effectLst>
            <a:glow rad="38100">
              <a:srgbClr val="FF0000">
                <a:alpha val="1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D49AFAD0-5C92-47DC-91C9-A247D6D1C949}"/>
              </a:ext>
            </a:extLst>
          </p:cNvPr>
          <p:cNvSpPr txBox="1"/>
          <p:nvPr/>
        </p:nvSpPr>
        <p:spPr>
          <a:xfrm>
            <a:off x="547164" y="1425216"/>
            <a:ext cx="80414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2. </a:t>
            </a:r>
            <a:r>
              <a:rPr kumimoji="1" lang="ja-JP" altLang="en-US" dirty="0"/>
              <a:t>スライダ </a:t>
            </a:r>
            <a:r>
              <a:rPr kumimoji="1" lang="en-US" altLang="ja-JP" dirty="0"/>
              <a:t>(</a:t>
            </a:r>
            <a:r>
              <a:rPr kumimoji="1" lang="en-US" altLang="ja-JP" dirty="0" err="1"/>
              <a:t>slThresh</a:t>
            </a:r>
            <a:r>
              <a:rPr kumimoji="1" lang="en-US" altLang="ja-JP" dirty="0"/>
              <a:t>) </a:t>
            </a:r>
            <a:r>
              <a:rPr kumimoji="1" lang="ja-JP" altLang="en-US" dirty="0"/>
              <a:t>上で右クリックし、</a:t>
            </a:r>
            <a:endParaRPr kumimoji="1" lang="en-US" altLang="ja-JP" dirty="0"/>
          </a:p>
          <a:p>
            <a:pPr algn="ctr"/>
            <a:r>
              <a:rPr kumimoji="1" lang="en-US" altLang="ja-JP" dirty="0"/>
              <a:t>[</a:t>
            </a:r>
            <a:r>
              <a:rPr kumimoji="1" lang="ja-JP" altLang="en-US" dirty="0"/>
              <a:t>イベント</a:t>
            </a:r>
            <a:r>
              <a:rPr kumimoji="1" lang="en-US" altLang="ja-JP" dirty="0"/>
              <a:t>] </a:t>
            </a:r>
            <a:r>
              <a:rPr kumimoji="1" lang="ja-JP" altLang="en-US" dirty="0"/>
              <a:t>⇨ </a:t>
            </a:r>
            <a:r>
              <a:rPr kumimoji="1" lang="en-US" altLang="ja-JP" dirty="0"/>
              <a:t>[Change] </a:t>
            </a:r>
            <a:r>
              <a:rPr kumimoji="1" lang="ja-JP" altLang="en-US" dirty="0"/>
              <a:t>⇨ </a:t>
            </a:r>
            <a:r>
              <a:rPr kumimoji="1" lang="en-US" altLang="ja-JP" dirty="0"/>
              <a:t>[</a:t>
            </a:r>
            <a:r>
              <a:rPr kumimoji="1" lang="en-US" altLang="ja-JP" dirty="0" err="1"/>
              <a:t>stateChanged</a:t>
            </a:r>
            <a:r>
              <a:rPr kumimoji="1" lang="en-US" altLang="ja-JP" dirty="0"/>
              <a:t>] </a:t>
            </a:r>
            <a:r>
              <a:rPr kumimoji="1" lang="ja-JP" altLang="en-US" dirty="0"/>
              <a:t>と進む</a:t>
            </a:r>
          </a:p>
        </p:txBody>
      </p:sp>
    </p:spTree>
    <p:extLst>
      <p:ext uri="{BB962C8B-B14F-4D97-AF65-F5344CB8AC3E}">
        <p14:creationId xmlns:p14="http://schemas.microsoft.com/office/powerpoint/2010/main" val="38006933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スライダとスピナの同期</a:t>
            </a:r>
            <a:endParaRPr kumimoji="1" lang="ja-JP" altLang="en-US" dirty="0"/>
          </a:p>
        </p:txBody>
      </p:sp>
      <p:sp>
        <p:nvSpPr>
          <p:cNvPr id="4" name="角丸四角形 3"/>
          <p:cNvSpPr/>
          <p:nvPr/>
        </p:nvSpPr>
        <p:spPr>
          <a:xfrm>
            <a:off x="564190" y="1735122"/>
            <a:ext cx="8015620" cy="1266870"/>
          </a:xfrm>
          <a:prstGeom prst="roundRect">
            <a:avLst>
              <a:gd name="adj" fmla="val 2494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ja-JP" sz="1200" dirty="0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private</a:t>
            </a:r>
            <a:r>
              <a:rPr lang="en-US" altLang="ja-JP" sz="12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lang="en-US" altLang="ja-JP" sz="1200" dirty="0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void</a:t>
            </a:r>
            <a:r>
              <a:rPr lang="en-US" altLang="ja-JP" sz="12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lang="en-US" altLang="ja-JP" sz="1200" b="1" dirty="0" err="1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slThreshStateChanged</a:t>
            </a:r>
            <a:r>
              <a:rPr lang="en-US" altLang="ja-JP" sz="12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(</a:t>
            </a:r>
            <a:r>
              <a:rPr lang="en-US" altLang="ja-JP" sz="1200" dirty="0" err="1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java.awt.event.ChangeEvent</a:t>
            </a:r>
            <a:r>
              <a:rPr lang="en-US" altLang="ja-JP" sz="12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lang="en-US" altLang="ja-JP" sz="1200" dirty="0" err="1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evt</a:t>
            </a:r>
            <a:r>
              <a:rPr lang="en-US" altLang="ja-JP" sz="12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) {</a:t>
            </a:r>
          </a:p>
          <a:p>
            <a:pPr lvl="1">
              <a:lnSpc>
                <a:spcPct val="150000"/>
              </a:lnSpc>
            </a:pPr>
            <a:r>
              <a:rPr lang="en-US" altLang="ja-JP" sz="1200" dirty="0">
                <a:solidFill>
                  <a:srgbClr val="969696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// </a:t>
            </a:r>
            <a:r>
              <a:rPr lang="ja-JP" altLang="en-US" sz="1200" dirty="0">
                <a:solidFill>
                  <a:srgbClr val="969696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スピナの値を更新</a:t>
            </a:r>
            <a:br>
              <a:rPr lang="en-US" altLang="ja-JP" sz="1200" dirty="0">
                <a:solidFill>
                  <a:srgbClr val="969696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</a:br>
            <a:r>
              <a:rPr lang="en-US" altLang="ja-JP" sz="1200" dirty="0" err="1">
                <a:solidFill>
                  <a:srgbClr val="0099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spThresh</a:t>
            </a:r>
            <a:r>
              <a:rPr lang="en-US" altLang="ja-JP" sz="1200" dirty="0" err="1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.setValue</a:t>
            </a:r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(</a:t>
            </a:r>
            <a:r>
              <a:rPr lang="en-US" altLang="ja-JP" sz="1200" dirty="0" err="1">
                <a:solidFill>
                  <a:srgbClr val="0099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slThesh</a:t>
            </a:r>
            <a:r>
              <a:rPr lang="en-US" altLang="ja-JP" sz="1200" dirty="0" err="1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.getValue</a:t>
            </a:r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());</a:t>
            </a:r>
            <a:endParaRPr lang="ja-JP" altLang="en-US" sz="1200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>
              <a:lnSpc>
                <a:spcPct val="150000"/>
              </a:lnSpc>
            </a:pPr>
            <a:r>
              <a:rPr lang="en-US" altLang="ja-JP" sz="12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}</a:t>
            </a: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551259" y="1369977"/>
            <a:ext cx="80414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3. </a:t>
            </a:r>
            <a:r>
              <a:rPr kumimoji="1" lang="en-US" altLang="ja-JP" sz="1600" b="1" dirty="0" err="1">
                <a:solidFill>
                  <a:srgbClr val="FF0000"/>
                </a:solidFill>
              </a:rPr>
              <a:t>sl</a:t>
            </a:r>
            <a:r>
              <a:rPr kumimoji="1" lang="en-US" altLang="ja-JP" sz="1600" dirty="0" err="1"/>
              <a:t>ThreshStateChanged</a:t>
            </a:r>
            <a:r>
              <a:rPr kumimoji="1" lang="en-US" altLang="ja-JP" sz="1600" dirty="0"/>
              <a:t> </a:t>
            </a:r>
            <a:r>
              <a:rPr kumimoji="1" lang="ja-JP" altLang="en-US" sz="1600" dirty="0"/>
              <a:t>に以下のソースコードを記入</a:t>
            </a:r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>
          <a:xfrm>
            <a:off x="117534" y="6356351"/>
            <a:ext cx="2057400" cy="365125"/>
          </a:xfrm>
        </p:spPr>
        <p:txBody>
          <a:bodyPr/>
          <a:lstStyle/>
          <a:p>
            <a:fld id="{55F6C14D-EA41-4345-9FBD-80272997C6CD}" type="slidenum">
              <a:rPr kumimoji="1" lang="ja-JP" altLang="en-US" smtClean="0"/>
              <a:t>35</a:t>
            </a:fld>
            <a:endParaRPr kumimoji="1" lang="ja-JP" altLang="en-US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A3E2C01D-315D-422C-85B6-0F667DDD3B37}"/>
              </a:ext>
            </a:extLst>
          </p:cNvPr>
          <p:cNvSpPr/>
          <p:nvPr/>
        </p:nvSpPr>
        <p:spPr>
          <a:xfrm>
            <a:off x="1078428" y="2353317"/>
            <a:ext cx="3028752" cy="255406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  <a:effectLst>
            <a:glow rad="38100">
              <a:srgbClr val="FF0000">
                <a:alpha val="1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角丸四角形 23">
            <a:extLst>
              <a:ext uri="{FF2B5EF4-FFF2-40B4-BE49-F238E27FC236}">
                <a16:creationId xmlns:a16="http://schemas.microsoft.com/office/drawing/2014/main" id="{F222ED84-C65E-4819-AFB9-79FAE61C4E74}"/>
              </a:ext>
            </a:extLst>
          </p:cNvPr>
          <p:cNvSpPr/>
          <p:nvPr/>
        </p:nvSpPr>
        <p:spPr>
          <a:xfrm>
            <a:off x="2806128" y="2858393"/>
            <a:ext cx="4227132" cy="454827"/>
          </a:xfrm>
          <a:prstGeom prst="roundRect">
            <a:avLst/>
          </a:prstGeom>
          <a:gradFill flip="none" rotWithShape="1">
            <a:gsLst>
              <a:gs pos="0">
                <a:srgbClr val="BC0000"/>
              </a:gs>
              <a:gs pos="50000">
                <a:srgbClr val="E60000"/>
              </a:gs>
              <a:gs pos="100000">
                <a:srgbClr val="FF1919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perspectiveFront" fov="0">
              <a:rot lat="0" lon="0" rev="0"/>
            </a:camera>
            <a:lightRig rig="soft" dir="t">
              <a:rot lat="0" lon="0" rev="0"/>
            </a:lightRig>
          </a:scene3d>
          <a:sp3d prstMaterial="powder">
            <a:bevelT w="38100" h="31750" prst="softRound"/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lIns="0" tIns="72000" rIns="0" bIns="0" rtlCol="0" anchor="ctr" anchorCtr="0">
            <a:noAutofit/>
          </a:bodyPr>
          <a:lstStyle/>
          <a:p>
            <a:pPr algn="ctr"/>
            <a:r>
              <a:rPr lang="ja-JP" altLang="en-US" sz="1600" b="1" dirty="0">
                <a:solidFill>
                  <a:prstClr val="white"/>
                </a:solidFill>
                <a:latin typeface="+mn-ea"/>
              </a:rPr>
              <a:t>スライダの値を取得してスピナにセット</a:t>
            </a:r>
          </a:p>
        </p:txBody>
      </p: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8CE0A341-8A47-41C3-9FD6-CAD1B715E9BE}"/>
              </a:ext>
            </a:extLst>
          </p:cNvPr>
          <p:cNvCxnSpPr>
            <a:cxnSpLocks/>
            <a:stCxn id="13" idx="1"/>
            <a:endCxn id="12" idx="2"/>
          </p:cNvCxnSpPr>
          <p:nvPr/>
        </p:nvCxnSpPr>
        <p:spPr>
          <a:xfrm flipH="1" flipV="1">
            <a:off x="2592804" y="2608723"/>
            <a:ext cx="213324" cy="477084"/>
          </a:xfrm>
          <a:prstGeom prst="line">
            <a:avLst/>
          </a:prstGeom>
          <a:ln w="19050">
            <a:solidFill>
              <a:srgbClr val="FF0000"/>
            </a:solidFill>
          </a:ln>
          <a:effectLst>
            <a:glow rad="38100">
              <a:srgbClr val="FF0000">
                <a:alpha val="1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角丸四角形 3">
            <a:extLst>
              <a:ext uri="{FF2B5EF4-FFF2-40B4-BE49-F238E27FC236}">
                <a16:creationId xmlns:a16="http://schemas.microsoft.com/office/drawing/2014/main" id="{9666B3A5-FF6E-4ECA-ABA5-4334B3981944}"/>
              </a:ext>
            </a:extLst>
          </p:cNvPr>
          <p:cNvSpPr/>
          <p:nvPr/>
        </p:nvSpPr>
        <p:spPr>
          <a:xfrm>
            <a:off x="564190" y="4364751"/>
            <a:ext cx="8015620" cy="1778873"/>
          </a:xfrm>
          <a:prstGeom prst="roundRect">
            <a:avLst>
              <a:gd name="adj" fmla="val 2494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ja-JP" sz="1200" dirty="0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private</a:t>
            </a:r>
            <a:r>
              <a:rPr lang="en-US" altLang="ja-JP" sz="12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lang="en-US" altLang="ja-JP" sz="1200" dirty="0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void</a:t>
            </a:r>
            <a:r>
              <a:rPr lang="en-US" altLang="ja-JP" sz="12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lang="en-US" altLang="ja-JP" sz="1200" b="1" dirty="0" err="1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spThreshStateChanged</a:t>
            </a:r>
            <a:r>
              <a:rPr lang="en-US" altLang="ja-JP" sz="12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(</a:t>
            </a:r>
            <a:r>
              <a:rPr lang="en-US" altLang="ja-JP" sz="1200" dirty="0" err="1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java.awt.event.ChangeEvent</a:t>
            </a:r>
            <a:r>
              <a:rPr lang="en-US" altLang="ja-JP" sz="12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lang="en-US" altLang="ja-JP" sz="1200" dirty="0" err="1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evt</a:t>
            </a:r>
            <a:r>
              <a:rPr lang="en-US" altLang="ja-JP" sz="12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) {</a:t>
            </a:r>
          </a:p>
          <a:p>
            <a:pPr lvl="1">
              <a:lnSpc>
                <a:spcPct val="150000"/>
              </a:lnSpc>
            </a:pPr>
            <a:r>
              <a:rPr lang="en-US" altLang="ja-JP" sz="1200" dirty="0">
                <a:solidFill>
                  <a:srgbClr val="969696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// </a:t>
            </a:r>
            <a:r>
              <a:rPr lang="ja-JP" altLang="en-US" sz="1200" dirty="0">
                <a:solidFill>
                  <a:srgbClr val="969696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スライダの値を更新</a:t>
            </a:r>
            <a:br>
              <a:rPr lang="en-US" altLang="ja-JP" sz="1200" dirty="0">
                <a:solidFill>
                  <a:srgbClr val="969696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</a:br>
            <a:r>
              <a:rPr lang="en-US" altLang="ja-JP" sz="1200" dirty="0" err="1">
                <a:solidFill>
                  <a:srgbClr val="0099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slThesh</a:t>
            </a:r>
            <a:r>
              <a:rPr lang="en-US" altLang="ja-JP" sz="1200" dirty="0" err="1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.setValue</a:t>
            </a:r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((Integer) </a:t>
            </a:r>
            <a:r>
              <a:rPr lang="en-US" altLang="ja-JP" sz="1200" dirty="0" err="1">
                <a:solidFill>
                  <a:srgbClr val="0099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spThresh</a:t>
            </a:r>
            <a:r>
              <a:rPr lang="en-US" altLang="ja-JP" sz="1200" dirty="0" err="1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.getValue</a:t>
            </a:r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());</a:t>
            </a:r>
            <a:endParaRPr lang="en-US" altLang="ja-JP" sz="1200" dirty="0">
              <a:solidFill>
                <a:srgbClr val="969696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lvl="1">
              <a:lnSpc>
                <a:spcPct val="150000"/>
              </a:lnSpc>
            </a:pPr>
            <a:r>
              <a:rPr lang="en-US" altLang="ja-JP" sz="1200" dirty="0">
                <a:solidFill>
                  <a:srgbClr val="969696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// </a:t>
            </a:r>
            <a:r>
              <a:rPr lang="ja-JP" altLang="en-US" sz="1200" dirty="0">
                <a:solidFill>
                  <a:srgbClr val="969696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ボタン </a:t>
            </a:r>
            <a:r>
              <a:rPr lang="en-US" altLang="ja-JP" sz="1200" dirty="0">
                <a:solidFill>
                  <a:srgbClr val="969696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(</a:t>
            </a:r>
            <a:r>
              <a:rPr lang="en-US" altLang="ja-JP" sz="1200" dirty="0" err="1">
                <a:solidFill>
                  <a:srgbClr val="969696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btnBinarization</a:t>
            </a:r>
            <a:r>
              <a:rPr lang="en-US" altLang="ja-JP" sz="1200" dirty="0">
                <a:solidFill>
                  <a:srgbClr val="969696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) </a:t>
            </a:r>
            <a:r>
              <a:rPr lang="ja-JP" altLang="en-US" sz="1200" dirty="0">
                <a:solidFill>
                  <a:srgbClr val="969696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の処理を呼び出し</a:t>
            </a:r>
            <a:br>
              <a:rPr lang="en-US" altLang="ja-JP" sz="1200" dirty="0">
                <a:solidFill>
                  <a:srgbClr val="969696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</a:br>
            <a:r>
              <a:rPr lang="en-US" altLang="ja-JP" sz="1200" dirty="0" err="1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btnBinarizationActionPerformed</a:t>
            </a:r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(</a:t>
            </a:r>
            <a:r>
              <a:rPr lang="en-US" altLang="ja-JP" sz="1200" dirty="0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null</a:t>
            </a:r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);</a:t>
            </a:r>
          </a:p>
          <a:p>
            <a:pPr>
              <a:lnSpc>
                <a:spcPct val="150000"/>
              </a:lnSpc>
            </a:pPr>
            <a:r>
              <a:rPr lang="en-US" altLang="ja-JP" sz="12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}</a:t>
            </a: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725E8905-CCF8-4641-BF36-7950E091BFA9}"/>
              </a:ext>
            </a:extLst>
          </p:cNvPr>
          <p:cNvSpPr txBox="1"/>
          <p:nvPr/>
        </p:nvSpPr>
        <p:spPr>
          <a:xfrm>
            <a:off x="551259" y="3999607"/>
            <a:ext cx="80414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4. </a:t>
            </a:r>
            <a:r>
              <a:rPr kumimoji="1" lang="en-US" altLang="ja-JP" sz="1600" b="1" dirty="0" err="1">
                <a:solidFill>
                  <a:srgbClr val="FF0000"/>
                </a:solidFill>
              </a:rPr>
              <a:t>sp</a:t>
            </a:r>
            <a:r>
              <a:rPr kumimoji="1" lang="en-US" altLang="ja-JP" sz="1600" dirty="0" err="1"/>
              <a:t>ThreshStateChanged</a:t>
            </a:r>
            <a:r>
              <a:rPr kumimoji="1" lang="en-US" altLang="ja-JP" sz="1600" dirty="0"/>
              <a:t> </a:t>
            </a:r>
            <a:r>
              <a:rPr kumimoji="1" lang="ja-JP" altLang="en-US" sz="1600" dirty="0"/>
              <a:t>に以下のソースコードを記入</a:t>
            </a:r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4651B9D0-2C18-4FB9-B8A6-808FAEF85DB4}"/>
              </a:ext>
            </a:extLst>
          </p:cNvPr>
          <p:cNvSpPr/>
          <p:nvPr/>
        </p:nvSpPr>
        <p:spPr>
          <a:xfrm>
            <a:off x="1078428" y="4983914"/>
            <a:ext cx="3747572" cy="255406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  <a:effectLst>
            <a:glow rad="38100">
              <a:srgbClr val="FF0000">
                <a:alpha val="1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角丸四角形 23">
            <a:extLst>
              <a:ext uri="{FF2B5EF4-FFF2-40B4-BE49-F238E27FC236}">
                <a16:creationId xmlns:a16="http://schemas.microsoft.com/office/drawing/2014/main" id="{8AE8EBBD-E02C-42D1-943F-11279D530549}"/>
              </a:ext>
            </a:extLst>
          </p:cNvPr>
          <p:cNvSpPr/>
          <p:nvPr/>
        </p:nvSpPr>
        <p:spPr>
          <a:xfrm>
            <a:off x="3303968" y="5946997"/>
            <a:ext cx="4384612" cy="454827"/>
          </a:xfrm>
          <a:prstGeom prst="roundRect">
            <a:avLst/>
          </a:prstGeom>
          <a:gradFill flip="none" rotWithShape="1">
            <a:gsLst>
              <a:gs pos="0">
                <a:srgbClr val="BC0000"/>
              </a:gs>
              <a:gs pos="50000">
                <a:srgbClr val="E60000"/>
              </a:gs>
              <a:gs pos="100000">
                <a:srgbClr val="FF1919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perspectiveFront" fov="0">
              <a:rot lat="0" lon="0" rev="0"/>
            </a:camera>
            <a:lightRig rig="soft" dir="t">
              <a:rot lat="0" lon="0" rev="0"/>
            </a:lightRig>
          </a:scene3d>
          <a:sp3d prstMaterial="powder">
            <a:bevelT w="38100" h="31750" prst="softRound"/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lIns="0" tIns="72000" rIns="0" bIns="0" rtlCol="0" anchor="ctr" anchorCtr="0">
            <a:noAutofit/>
          </a:bodyPr>
          <a:lstStyle/>
          <a:p>
            <a:pPr algn="ctr"/>
            <a:r>
              <a:rPr lang="ja-JP" altLang="en-US" sz="1600" b="1" dirty="0">
                <a:solidFill>
                  <a:prstClr val="white"/>
                </a:solidFill>
                <a:latin typeface="+mn-ea"/>
              </a:rPr>
              <a:t>スピナの値を取得してスライダにセット</a:t>
            </a:r>
          </a:p>
        </p:txBody>
      </p:sp>
      <p:cxnSp>
        <p:nvCxnSpPr>
          <p:cNvPr id="19" name="直線コネクタ 18">
            <a:extLst>
              <a:ext uri="{FF2B5EF4-FFF2-40B4-BE49-F238E27FC236}">
                <a16:creationId xmlns:a16="http://schemas.microsoft.com/office/drawing/2014/main" id="{2CA6D4C3-78A9-40A9-BA18-943D94147773}"/>
              </a:ext>
            </a:extLst>
          </p:cNvPr>
          <p:cNvCxnSpPr>
            <a:cxnSpLocks/>
            <a:stCxn id="18" idx="1"/>
            <a:endCxn id="17" idx="2"/>
          </p:cNvCxnSpPr>
          <p:nvPr/>
        </p:nvCxnSpPr>
        <p:spPr>
          <a:xfrm flipH="1" flipV="1">
            <a:off x="2952214" y="5239320"/>
            <a:ext cx="351754" cy="935091"/>
          </a:xfrm>
          <a:prstGeom prst="line">
            <a:avLst/>
          </a:prstGeom>
          <a:ln w="19050">
            <a:solidFill>
              <a:srgbClr val="FF0000"/>
            </a:solidFill>
          </a:ln>
          <a:effectLst>
            <a:glow rad="38100">
              <a:srgbClr val="FF0000">
                <a:alpha val="1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96443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660CFC0-C3CE-48A6-8368-F386811D1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スライダとスピナの同期</a:t>
            </a:r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684BBB0D-0571-4A71-89DE-01C85A693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6C14D-EA41-4345-9FBD-80272997C6CD}" type="slidenum">
              <a:rPr kumimoji="1" lang="ja-JP" altLang="en-US" smtClean="0"/>
              <a:t>36</a:t>
            </a:fld>
            <a:endParaRPr kumimoji="1" lang="ja-JP" altLang="en-US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B55F629C-1F12-4F83-9016-9BF29E9272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185" y="2248584"/>
            <a:ext cx="3910750" cy="3076239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94C2F7B4-3D53-4A7B-B9E4-9568A6AC25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4600" y="2248583"/>
            <a:ext cx="3910750" cy="3076239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89FAB910-6957-4484-9477-05038AD20E29}"/>
              </a:ext>
            </a:extLst>
          </p:cNvPr>
          <p:cNvSpPr txBox="1"/>
          <p:nvPr/>
        </p:nvSpPr>
        <p:spPr>
          <a:xfrm>
            <a:off x="547164" y="1425216"/>
            <a:ext cx="80414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5. </a:t>
            </a:r>
            <a:r>
              <a:rPr kumimoji="1" lang="ja-JP" altLang="en-US" dirty="0"/>
              <a:t>実行結果</a:t>
            </a:r>
            <a:endParaRPr kumimoji="1" lang="en-US" altLang="ja-JP" dirty="0"/>
          </a:p>
          <a:p>
            <a:pPr algn="ctr"/>
            <a:r>
              <a:rPr kumimoji="1" lang="ja-JP" altLang="en-US" dirty="0"/>
              <a:t>（スライダを移動させるとスピナの数値が変化し、画像も更新される）</a:t>
            </a:r>
          </a:p>
        </p:txBody>
      </p:sp>
      <p:sp>
        <p:nvSpPr>
          <p:cNvPr id="9" name="二等辺三角形 28">
            <a:extLst>
              <a:ext uri="{FF2B5EF4-FFF2-40B4-BE49-F238E27FC236}">
                <a16:creationId xmlns:a16="http://schemas.microsoft.com/office/drawing/2014/main" id="{8A029087-494D-4296-85A5-1BD211FA0623}"/>
              </a:ext>
            </a:extLst>
          </p:cNvPr>
          <p:cNvSpPr/>
          <p:nvPr/>
        </p:nvSpPr>
        <p:spPr>
          <a:xfrm rot="5400000">
            <a:off x="7510366" y="6156758"/>
            <a:ext cx="266420" cy="292893"/>
          </a:xfrm>
          <a:custGeom>
            <a:avLst/>
            <a:gdLst>
              <a:gd name="connsiteX0" fmla="*/ 0 w 256894"/>
              <a:gd name="connsiteY0" fmla="*/ 557212 h 557212"/>
              <a:gd name="connsiteX1" fmla="*/ 128447 w 256894"/>
              <a:gd name="connsiteY1" fmla="*/ 0 h 557212"/>
              <a:gd name="connsiteX2" fmla="*/ 256894 w 256894"/>
              <a:gd name="connsiteY2" fmla="*/ 557212 h 557212"/>
              <a:gd name="connsiteX3" fmla="*/ 0 w 256894"/>
              <a:gd name="connsiteY3" fmla="*/ 557212 h 557212"/>
              <a:gd name="connsiteX0" fmla="*/ 106503 w 363397"/>
              <a:gd name="connsiteY0" fmla="*/ 506412 h 506412"/>
              <a:gd name="connsiteX1" fmla="*/ 0 w 363397"/>
              <a:gd name="connsiteY1" fmla="*/ 0 h 506412"/>
              <a:gd name="connsiteX2" fmla="*/ 363397 w 363397"/>
              <a:gd name="connsiteY2" fmla="*/ 506412 h 506412"/>
              <a:gd name="connsiteX3" fmla="*/ 106503 w 363397"/>
              <a:gd name="connsiteY3" fmla="*/ 506412 h 506412"/>
              <a:gd name="connsiteX0" fmla="*/ 142513 w 399407"/>
              <a:gd name="connsiteY0" fmla="*/ 442912 h 442912"/>
              <a:gd name="connsiteX1" fmla="*/ 1 w 399407"/>
              <a:gd name="connsiteY1" fmla="*/ 0 h 442912"/>
              <a:gd name="connsiteX2" fmla="*/ 399407 w 399407"/>
              <a:gd name="connsiteY2" fmla="*/ 442912 h 442912"/>
              <a:gd name="connsiteX3" fmla="*/ 142513 w 399407"/>
              <a:gd name="connsiteY3" fmla="*/ 442912 h 442912"/>
              <a:gd name="connsiteX0" fmla="*/ 179991 w 436885"/>
              <a:gd name="connsiteY0" fmla="*/ 376237 h 376237"/>
              <a:gd name="connsiteX1" fmla="*/ 0 w 436885"/>
              <a:gd name="connsiteY1" fmla="*/ 0 h 376237"/>
              <a:gd name="connsiteX2" fmla="*/ 436885 w 436885"/>
              <a:gd name="connsiteY2" fmla="*/ 376237 h 376237"/>
              <a:gd name="connsiteX3" fmla="*/ 179991 w 436885"/>
              <a:gd name="connsiteY3" fmla="*/ 376237 h 376237"/>
              <a:gd name="connsiteX0" fmla="*/ 92542 w 349436"/>
              <a:gd name="connsiteY0" fmla="*/ 292893 h 292893"/>
              <a:gd name="connsiteX1" fmla="*/ 1 w 349436"/>
              <a:gd name="connsiteY1" fmla="*/ 0 h 292893"/>
              <a:gd name="connsiteX2" fmla="*/ 349436 w 349436"/>
              <a:gd name="connsiteY2" fmla="*/ 292893 h 292893"/>
              <a:gd name="connsiteX3" fmla="*/ 92542 w 349436"/>
              <a:gd name="connsiteY3" fmla="*/ 292893 h 292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9436" h="292893">
                <a:moveTo>
                  <a:pt x="92542" y="292893"/>
                </a:moveTo>
                <a:lnTo>
                  <a:pt x="1" y="0"/>
                </a:lnTo>
                <a:lnTo>
                  <a:pt x="349436" y="292893"/>
                </a:lnTo>
                <a:lnTo>
                  <a:pt x="92542" y="292893"/>
                </a:lnTo>
                <a:close/>
              </a:path>
            </a:pathLst>
          </a:custGeom>
          <a:solidFill>
            <a:schemeClr val="bg1"/>
          </a:solidFill>
          <a:ln w="22225" cap="sq">
            <a:solidFill>
              <a:schemeClr val="tx1">
                <a:lumMod val="60000"/>
                <a:lumOff val="4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AutoShape 3">
            <a:extLst>
              <a:ext uri="{FF2B5EF4-FFF2-40B4-BE49-F238E27FC236}">
                <a16:creationId xmlns:a16="http://schemas.microsoft.com/office/drawing/2014/main" id="{AB2DB8FA-AB0F-47EA-8986-C1879F17093C}"/>
              </a:ext>
            </a:extLst>
          </p:cNvPr>
          <p:cNvSpPr>
            <a:spLocks noChangeArrowheads="1"/>
          </p:cNvSpPr>
          <p:nvPr/>
        </p:nvSpPr>
        <p:spPr bwMode="gray">
          <a:xfrm>
            <a:off x="628650" y="5902403"/>
            <a:ext cx="6883210" cy="621848"/>
          </a:xfrm>
          <a:prstGeom prst="roundRect">
            <a:avLst/>
          </a:prstGeom>
          <a:solidFill>
            <a:schemeClr val="bg1"/>
          </a:solidFill>
          <a:ln w="22225">
            <a:solidFill>
              <a:schemeClr val="tx1">
                <a:lumMod val="60000"/>
                <a:lumOff val="40000"/>
              </a:schemeClr>
            </a:solidFill>
            <a:round/>
            <a:headEnd/>
            <a:tailEnd/>
          </a:ln>
          <a:effectLst/>
        </p:spPr>
        <p:txBody>
          <a:bodyPr wrap="none" tIns="108000" anchor="ctr"/>
          <a:lstStyle/>
          <a:p>
            <a:pPr algn="ctr"/>
            <a:r>
              <a:rPr lang="ja-JP" altLang="en-US" dirty="0">
                <a:latin typeface="+mn-ea"/>
              </a:rPr>
              <a:t>スピナの値を変更すると、それに合わせてスライダも移動するよ</a:t>
            </a:r>
          </a:p>
        </p:txBody>
      </p:sp>
      <p:grpSp>
        <p:nvGrpSpPr>
          <p:cNvPr id="11" name="グループ化 10">
            <a:extLst>
              <a:ext uri="{FF2B5EF4-FFF2-40B4-BE49-F238E27FC236}">
                <a16:creationId xmlns:a16="http://schemas.microsoft.com/office/drawing/2014/main" id="{85BF543D-3F63-452F-908A-A67B964E5A3A}"/>
              </a:ext>
            </a:extLst>
          </p:cNvPr>
          <p:cNvGrpSpPr/>
          <p:nvPr/>
        </p:nvGrpSpPr>
        <p:grpSpPr>
          <a:xfrm>
            <a:off x="7407621" y="6260775"/>
            <a:ext cx="152604" cy="143187"/>
            <a:chOff x="7160043" y="6310606"/>
            <a:chExt cx="152604" cy="143187"/>
          </a:xfrm>
        </p:grpSpPr>
        <p:sp>
          <p:nvSpPr>
            <p:cNvPr id="12" name="正方形/長方形 11">
              <a:extLst>
                <a:ext uri="{FF2B5EF4-FFF2-40B4-BE49-F238E27FC236}">
                  <a16:creationId xmlns:a16="http://schemas.microsoft.com/office/drawing/2014/main" id="{410FDE8D-81D4-4475-A8AF-4279365D8FBB}"/>
                </a:ext>
              </a:extLst>
            </p:cNvPr>
            <p:cNvSpPr/>
            <p:nvPr/>
          </p:nvSpPr>
          <p:spPr>
            <a:xfrm rot="4682659">
              <a:off x="7194170" y="6276479"/>
              <a:ext cx="84349" cy="1526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" name="正方形/長方形 12">
              <a:extLst>
                <a:ext uri="{FF2B5EF4-FFF2-40B4-BE49-F238E27FC236}">
                  <a16:creationId xmlns:a16="http://schemas.microsoft.com/office/drawing/2014/main" id="{74FE52D2-EF07-49AF-9E7E-9E6C99A79D4A}"/>
                </a:ext>
              </a:extLst>
            </p:cNvPr>
            <p:cNvSpPr/>
            <p:nvPr/>
          </p:nvSpPr>
          <p:spPr>
            <a:xfrm rot="2849046">
              <a:off x="7221499" y="6367738"/>
              <a:ext cx="71429" cy="1006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pic>
        <p:nvPicPr>
          <p:cNvPr id="16" name="図 15">
            <a:extLst>
              <a:ext uri="{FF2B5EF4-FFF2-40B4-BE49-F238E27FC236}">
                <a16:creationId xmlns:a16="http://schemas.microsoft.com/office/drawing/2014/main" id="{0B14ECD8-A3CE-4A90-9D53-B2DA91D759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3786" y="5271236"/>
            <a:ext cx="1223992" cy="1456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5205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3"/>
          <p:cNvSpPr txBox="1">
            <a:spLocks/>
          </p:cNvSpPr>
          <p:nvPr/>
        </p:nvSpPr>
        <p:spPr>
          <a:xfrm>
            <a:off x="420914" y="2828925"/>
            <a:ext cx="8302172" cy="181927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6000" kern="1200">
                <a:solidFill>
                  <a:schemeClr val="accent1"/>
                </a:solidFill>
                <a:latin typeface="+mj-ea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ja-JP" altLang="en-US" sz="4800" b="1" dirty="0"/>
              <a:t>おまけ③</a:t>
            </a:r>
          </a:p>
          <a:p>
            <a:pPr>
              <a:lnSpc>
                <a:spcPct val="150000"/>
              </a:lnSpc>
            </a:pPr>
            <a:r>
              <a:rPr lang="ja-JP" altLang="en-US" sz="4000" dirty="0"/>
              <a:t>ラベルより大きい画像の読み込み</a:t>
            </a:r>
          </a:p>
        </p:txBody>
      </p:sp>
    </p:spTree>
    <p:extLst>
      <p:ext uri="{BB962C8B-B14F-4D97-AF65-F5344CB8AC3E}">
        <p14:creationId xmlns:p14="http://schemas.microsoft.com/office/powerpoint/2010/main" val="30154794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8F011CE-2861-4270-8ABA-CC47BD57E7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ja-JP" altLang="en-US" dirty="0"/>
              <a:t>ラベルより大きい画像の読み込み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F4AF451-E8AF-4B1C-98F0-CD0C075AB3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6C14D-EA41-4345-9FBD-80272997C6CD}" type="slidenum">
              <a:rPr kumimoji="1" lang="ja-JP" altLang="en-US" smtClean="0"/>
              <a:t>38</a:t>
            </a:fld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A2D4AA5D-5627-4F9C-879D-2E54DE2FCC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3099" y="2084732"/>
            <a:ext cx="5257802" cy="3889332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7B541B65-C75A-4E2D-B3F3-D8CCB68843E3}"/>
              </a:ext>
            </a:extLst>
          </p:cNvPr>
          <p:cNvSpPr/>
          <p:nvPr/>
        </p:nvSpPr>
        <p:spPr>
          <a:xfrm>
            <a:off x="2857500" y="2198704"/>
            <a:ext cx="73026" cy="69834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  <a:effectLst>
            <a:glow rad="38100">
              <a:srgbClr val="FF0000">
                <a:alpha val="1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角丸四角形 10">
            <a:extLst>
              <a:ext uri="{FF2B5EF4-FFF2-40B4-BE49-F238E27FC236}">
                <a16:creationId xmlns:a16="http://schemas.microsoft.com/office/drawing/2014/main" id="{B0E07743-EDB7-46F4-A397-A793AAAB6179}"/>
              </a:ext>
            </a:extLst>
          </p:cNvPr>
          <p:cNvSpPr/>
          <p:nvPr/>
        </p:nvSpPr>
        <p:spPr>
          <a:xfrm>
            <a:off x="4236209" y="2318748"/>
            <a:ext cx="1505778" cy="387889"/>
          </a:xfrm>
          <a:prstGeom prst="roundRect">
            <a:avLst/>
          </a:prstGeom>
          <a:gradFill flip="none" rotWithShape="1">
            <a:gsLst>
              <a:gs pos="0">
                <a:srgbClr val="BC0000"/>
              </a:gs>
              <a:gs pos="50000">
                <a:srgbClr val="E60000"/>
              </a:gs>
              <a:gs pos="100000">
                <a:srgbClr val="FF1919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perspectiveFront" fov="0">
              <a:rot lat="0" lon="0" rev="0"/>
            </a:camera>
            <a:lightRig rig="soft" dir="t">
              <a:rot lat="0" lon="0" rev="0"/>
            </a:lightRig>
          </a:scene3d>
          <a:sp3d prstMaterial="powder">
            <a:bevelT w="38100" h="31750" prst="softRound"/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lIns="0" tIns="72000" rIns="0" bIns="0" rtlCol="0" anchor="ctr" anchorCtr="0">
            <a:noAutofit/>
          </a:bodyPr>
          <a:lstStyle/>
          <a:p>
            <a:pPr algn="ctr"/>
            <a:r>
              <a:rPr lang="ja-JP" altLang="en-US" sz="1600" b="1" dirty="0">
                <a:solidFill>
                  <a:prstClr val="white"/>
                </a:solidFill>
                <a:latin typeface="+mn-ea"/>
              </a:rPr>
              <a:t>右クリック</a:t>
            </a:r>
          </a:p>
        </p:txBody>
      </p: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0727D74C-061E-4106-B9D4-82305E2126FF}"/>
              </a:ext>
            </a:extLst>
          </p:cNvPr>
          <p:cNvCxnSpPr>
            <a:cxnSpLocks/>
            <a:stCxn id="7" idx="1"/>
            <a:endCxn id="6" idx="3"/>
          </p:cNvCxnSpPr>
          <p:nvPr/>
        </p:nvCxnSpPr>
        <p:spPr>
          <a:xfrm flipH="1" flipV="1">
            <a:off x="2930526" y="2233621"/>
            <a:ext cx="1305683" cy="279072"/>
          </a:xfrm>
          <a:prstGeom prst="line">
            <a:avLst/>
          </a:prstGeom>
          <a:ln w="19050">
            <a:solidFill>
              <a:srgbClr val="FF0000"/>
            </a:solidFill>
          </a:ln>
          <a:effectLst>
            <a:glow rad="38100">
              <a:srgbClr val="FF0000">
                <a:alpha val="1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AEB6A004-3F8F-498F-BE5C-886E4A787E5C}"/>
              </a:ext>
            </a:extLst>
          </p:cNvPr>
          <p:cNvSpPr txBox="1"/>
          <p:nvPr/>
        </p:nvSpPr>
        <p:spPr>
          <a:xfrm>
            <a:off x="547164" y="1425216"/>
            <a:ext cx="80414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1. </a:t>
            </a:r>
            <a:r>
              <a:rPr kumimoji="1" lang="ja-JP" altLang="en-US" dirty="0"/>
              <a:t>ラベル </a:t>
            </a:r>
            <a:r>
              <a:rPr kumimoji="1" lang="en-US" altLang="ja-JP" dirty="0"/>
              <a:t>(</a:t>
            </a:r>
            <a:r>
              <a:rPr kumimoji="1" lang="en-US" altLang="ja-JP" dirty="0" err="1"/>
              <a:t>lblDraw</a:t>
            </a:r>
            <a:r>
              <a:rPr kumimoji="1" lang="en-US" altLang="ja-JP" dirty="0"/>
              <a:t>) </a:t>
            </a:r>
            <a:r>
              <a:rPr kumimoji="1" lang="ja-JP" altLang="en-US" dirty="0"/>
              <a:t>上で右クリックし、</a:t>
            </a:r>
            <a:endParaRPr kumimoji="1" lang="en-US" altLang="ja-JP" dirty="0"/>
          </a:p>
          <a:p>
            <a:pPr algn="ctr"/>
            <a:r>
              <a:rPr kumimoji="1" lang="en-US" altLang="ja-JP" dirty="0"/>
              <a:t>[</a:t>
            </a:r>
            <a:r>
              <a:rPr kumimoji="1" lang="ja-JP" altLang="en-US" dirty="0"/>
              <a:t>含める</a:t>
            </a:r>
            <a:r>
              <a:rPr kumimoji="1" lang="en-US" altLang="ja-JP" dirty="0"/>
              <a:t>] </a:t>
            </a:r>
            <a:r>
              <a:rPr kumimoji="1" lang="ja-JP" altLang="en-US" dirty="0"/>
              <a:t>⇨ </a:t>
            </a:r>
            <a:r>
              <a:rPr kumimoji="1" lang="en-US" altLang="ja-JP" dirty="0"/>
              <a:t>[</a:t>
            </a:r>
            <a:r>
              <a:rPr kumimoji="1" lang="ja-JP" altLang="en-US" dirty="0"/>
              <a:t>スクロールペイン</a:t>
            </a:r>
            <a:r>
              <a:rPr kumimoji="1" lang="en-US" altLang="ja-JP" dirty="0"/>
              <a:t>] </a:t>
            </a:r>
            <a:r>
              <a:rPr kumimoji="1" lang="ja-JP" altLang="en-US" dirty="0"/>
              <a:t>と進む</a:t>
            </a:r>
          </a:p>
        </p:txBody>
      </p:sp>
      <p:sp>
        <p:nvSpPr>
          <p:cNvPr id="13" name="二等辺三角形 28">
            <a:extLst>
              <a:ext uri="{FF2B5EF4-FFF2-40B4-BE49-F238E27FC236}">
                <a16:creationId xmlns:a16="http://schemas.microsoft.com/office/drawing/2014/main" id="{2D85C319-0AB8-4238-87A5-4BA64CE991E8}"/>
              </a:ext>
            </a:extLst>
          </p:cNvPr>
          <p:cNvSpPr/>
          <p:nvPr/>
        </p:nvSpPr>
        <p:spPr>
          <a:xfrm rot="5400000">
            <a:off x="7434166" y="6293785"/>
            <a:ext cx="266420" cy="292893"/>
          </a:xfrm>
          <a:custGeom>
            <a:avLst/>
            <a:gdLst>
              <a:gd name="connsiteX0" fmla="*/ 0 w 256894"/>
              <a:gd name="connsiteY0" fmla="*/ 557212 h 557212"/>
              <a:gd name="connsiteX1" fmla="*/ 128447 w 256894"/>
              <a:gd name="connsiteY1" fmla="*/ 0 h 557212"/>
              <a:gd name="connsiteX2" fmla="*/ 256894 w 256894"/>
              <a:gd name="connsiteY2" fmla="*/ 557212 h 557212"/>
              <a:gd name="connsiteX3" fmla="*/ 0 w 256894"/>
              <a:gd name="connsiteY3" fmla="*/ 557212 h 557212"/>
              <a:gd name="connsiteX0" fmla="*/ 106503 w 363397"/>
              <a:gd name="connsiteY0" fmla="*/ 506412 h 506412"/>
              <a:gd name="connsiteX1" fmla="*/ 0 w 363397"/>
              <a:gd name="connsiteY1" fmla="*/ 0 h 506412"/>
              <a:gd name="connsiteX2" fmla="*/ 363397 w 363397"/>
              <a:gd name="connsiteY2" fmla="*/ 506412 h 506412"/>
              <a:gd name="connsiteX3" fmla="*/ 106503 w 363397"/>
              <a:gd name="connsiteY3" fmla="*/ 506412 h 506412"/>
              <a:gd name="connsiteX0" fmla="*/ 142513 w 399407"/>
              <a:gd name="connsiteY0" fmla="*/ 442912 h 442912"/>
              <a:gd name="connsiteX1" fmla="*/ 1 w 399407"/>
              <a:gd name="connsiteY1" fmla="*/ 0 h 442912"/>
              <a:gd name="connsiteX2" fmla="*/ 399407 w 399407"/>
              <a:gd name="connsiteY2" fmla="*/ 442912 h 442912"/>
              <a:gd name="connsiteX3" fmla="*/ 142513 w 399407"/>
              <a:gd name="connsiteY3" fmla="*/ 442912 h 442912"/>
              <a:gd name="connsiteX0" fmla="*/ 179991 w 436885"/>
              <a:gd name="connsiteY0" fmla="*/ 376237 h 376237"/>
              <a:gd name="connsiteX1" fmla="*/ 0 w 436885"/>
              <a:gd name="connsiteY1" fmla="*/ 0 h 376237"/>
              <a:gd name="connsiteX2" fmla="*/ 436885 w 436885"/>
              <a:gd name="connsiteY2" fmla="*/ 376237 h 376237"/>
              <a:gd name="connsiteX3" fmla="*/ 179991 w 436885"/>
              <a:gd name="connsiteY3" fmla="*/ 376237 h 376237"/>
              <a:gd name="connsiteX0" fmla="*/ 92542 w 349436"/>
              <a:gd name="connsiteY0" fmla="*/ 292893 h 292893"/>
              <a:gd name="connsiteX1" fmla="*/ 1 w 349436"/>
              <a:gd name="connsiteY1" fmla="*/ 0 h 292893"/>
              <a:gd name="connsiteX2" fmla="*/ 349436 w 349436"/>
              <a:gd name="connsiteY2" fmla="*/ 292893 h 292893"/>
              <a:gd name="connsiteX3" fmla="*/ 92542 w 349436"/>
              <a:gd name="connsiteY3" fmla="*/ 292893 h 292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9436" h="292893">
                <a:moveTo>
                  <a:pt x="92542" y="292893"/>
                </a:moveTo>
                <a:lnTo>
                  <a:pt x="1" y="0"/>
                </a:lnTo>
                <a:lnTo>
                  <a:pt x="349436" y="292893"/>
                </a:lnTo>
                <a:lnTo>
                  <a:pt x="92542" y="292893"/>
                </a:lnTo>
                <a:close/>
              </a:path>
            </a:pathLst>
          </a:custGeom>
          <a:solidFill>
            <a:schemeClr val="bg1"/>
          </a:solidFill>
          <a:ln w="22225" cap="sq">
            <a:solidFill>
              <a:schemeClr val="tx1">
                <a:lumMod val="60000"/>
                <a:lumOff val="4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AutoShape 3">
            <a:extLst>
              <a:ext uri="{FF2B5EF4-FFF2-40B4-BE49-F238E27FC236}">
                <a16:creationId xmlns:a16="http://schemas.microsoft.com/office/drawing/2014/main" id="{A316B72A-8221-46FA-AFF0-BA3EC9D4C021}"/>
              </a:ext>
            </a:extLst>
          </p:cNvPr>
          <p:cNvSpPr>
            <a:spLocks noChangeArrowheads="1"/>
          </p:cNvSpPr>
          <p:nvPr/>
        </p:nvSpPr>
        <p:spPr bwMode="gray">
          <a:xfrm>
            <a:off x="1350803" y="6039430"/>
            <a:ext cx="6084857" cy="621848"/>
          </a:xfrm>
          <a:prstGeom prst="roundRect">
            <a:avLst/>
          </a:prstGeom>
          <a:solidFill>
            <a:schemeClr val="bg1"/>
          </a:solidFill>
          <a:ln w="22225">
            <a:solidFill>
              <a:schemeClr val="tx1">
                <a:lumMod val="60000"/>
                <a:lumOff val="40000"/>
              </a:schemeClr>
            </a:solidFill>
            <a:round/>
            <a:headEnd/>
            <a:tailEnd/>
          </a:ln>
          <a:effectLst/>
        </p:spPr>
        <p:txBody>
          <a:bodyPr wrap="none" tIns="108000" anchor="ctr"/>
          <a:lstStyle/>
          <a:p>
            <a:pPr algn="ctr"/>
            <a:r>
              <a:rPr lang="ja-JP" altLang="en-US" dirty="0">
                <a:latin typeface="+mn-ea"/>
              </a:rPr>
              <a:t>今回は必要に応じてスクロールバーを出す方法を紹介</a:t>
            </a:r>
          </a:p>
        </p:txBody>
      </p:sp>
      <p:grpSp>
        <p:nvGrpSpPr>
          <p:cNvPr id="15" name="グループ化 14">
            <a:extLst>
              <a:ext uri="{FF2B5EF4-FFF2-40B4-BE49-F238E27FC236}">
                <a16:creationId xmlns:a16="http://schemas.microsoft.com/office/drawing/2014/main" id="{5B77562D-991F-4A94-94EF-B0740299F539}"/>
              </a:ext>
            </a:extLst>
          </p:cNvPr>
          <p:cNvGrpSpPr/>
          <p:nvPr/>
        </p:nvGrpSpPr>
        <p:grpSpPr>
          <a:xfrm>
            <a:off x="7331421" y="6397802"/>
            <a:ext cx="152604" cy="143187"/>
            <a:chOff x="7160043" y="6310606"/>
            <a:chExt cx="152604" cy="143187"/>
          </a:xfrm>
        </p:grpSpPr>
        <p:sp>
          <p:nvSpPr>
            <p:cNvPr id="16" name="正方形/長方形 15">
              <a:extLst>
                <a:ext uri="{FF2B5EF4-FFF2-40B4-BE49-F238E27FC236}">
                  <a16:creationId xmlns:a16="http://schemas.microsoft.com/office/drawing/2014/main" id="{C2EED4E6-37CB-4F19-850E-BAF34321A13F}"/>
                </a:ext>
              </a:extLst>
            </p:cNvPr>
            <p:cNvSpPr/>
            <p:nvPr/>
          </p:nvSpPr>
          <p:spPr>
            <a:xfrm rot="4682659">
              <a:off x="7194170" y="6276479"/>
              <a:ext cx="84349" cy="1526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" name="正方形/長方形 16">
              <a:extLst>
                <a:ext uri="{FF2B5EF4-FFF2-40B4-BE49-F238E27FC236}">
                  <a16:creationId xmlns:a16="http://schemas.microsoft.com/office/drawing/2014/main" id="{2BFD324F-28E2-475E-9AAB-E6D52D575527}"/>
                </a:ext>
              </a:extLst>
            </p:cNvPr>
            <p:cNvSpPr/>
            <p:nvPr/>
          </p:nvSpPr>
          <p:spPr>
            <a:xfrm rot="2849046">
              <a:off x="7221499" y="6367738"/>
              <a:ext cx="71429" cy="1006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pic>
        <p:nvPicPr>
          <p:cNvPr id="18" name="図 17">
            <a:extLst>
              <a:ext uri="{FF2B5EF4-FFF2-40B4-BE49-F238E27FC236}">
                <a16:creationId xmlns:a16="http://schemas.microsoft.com/office/drawing/2014/main" id="{8D224C36-71DE-481D-9A0A-63AC178923E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0212" y="5371358"/>
            <a:ext cx="1691339" cy="1337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1843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E2356CD-E505-4B57-82AC-AAABF50913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ja-JP" altLang="en-US" dirty="0"/>
              <a:t>ラベルより大きい画像の読み込み</a:t>
            </a:r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A6FEB4D2-884A-4CA5-A2A4-3C8FE06E7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6C14D-EA41-4345-9FBD-80272997C6CD}" type="slidenum">
              <a:rPr kumimoji="1" lang="ja-JP" altLang="en-US" smtClean="0"/>
              <a:t>39</a:t>
            </a:fld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3984A411-8A39-4526-B052-F01F5D01AB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501" y="2416856"/>
            <a:ext cx="2796916" cy="3615305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8FD10650-EBC0-4886-AF9A-399F78C419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1141" y="2104073"/>
            <a:ext cx="3469216" cy="4319588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7D6AD5A8-22E4-401B-9ECB-6ACD5933B77F}"/>
              </a:ext>
            </a:extLst>
          </p:cNvPr>
          <p:cNvSpPr txBox="1"/>
          <p:nvPr/>
        </p:nvSpPr>
        <p:spPr>
          <a:xfrm>
            <a:off x="251889" y="1438914"/>
            <a:ext cx="40874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2. </a:t>
            </a:r>
            <a:r>
              <a:rPr kumimoji="1" lang="ja-JP" altLang="en-US" dirty="0"/>
              <a:t>左下のナビゲータから </a:t>
            </a:r>
            <a:r>
              <a:rPr kumimoji="1" lang="en-US" altLang="ja-JP" dirty="0" err="1"/>
              <a:t>lblDraw</a:t>
            </a:r>
            <a:r>
              <a:rPr kumimoji="1" lang="en-US" altLang="ja-JP" dirty="0"/>
              <a:t> </a:t>
            </a:r>
            <a:r>
              <a:rPr kumimoji="1" lang="ja-JP" altLang="en-US" dirty="0"/>
              <a:t>の</a:t>
            </a:r>
            <a:endParaRPr kumimoji="1" lang="en-US" altLang="ja-JP" dirty="0"/>
          </a:p>
          <a:p>
            <a:pPr algn="ctr"/>
            <a:r>
              <a:rPr kumimoji="1" lang="ja-JP" altLang="en-US" dirty="0"/>
              <a:t>上階層にある </a:t>
            </a:r>
            <a:r>
              <a:rPr kumimoji="1" lang="en-US" altLang="ja-JP" dirty="0" err="1"/>
              <a:t>jScrollPane</a:t>
            </a:r>
            <a:r>
              <a:rPr kumimoji="1" lang="en-US" altLang="ja-JP" dirty="0"/>
              <a:t> </a:t>
            </a:r>
            <a:r>
              <a:rPr kumimoji="1" lang="ja-JP" altLang="en-US" dirty="0"/>
              <a:t>を選択</a:t>
            </a:r>
            <a:endParaRPr kumimoji="1" lang="en-US" altLang="ja-JP" dirty="0"/>
          </a:p>
          <a:p>
            <a:pPr algn="ctr"/>
            <a:r>
              <a:rPr kumimoji="1" lang="ja-JP" altLang="en-US" dirty="0"/>
              <a:t>（名前を必要に応じて変更する）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A50C16DB-F707-4EF7-A955-23427DD06397}"/>
              </a:ext>
            </a:extLst>
          </p:cNvPr>
          <p:cNvSpPr txBox="1"/>
          <p:nvPr/>
        </p:nvSpPr>
        <p:spPr>
          <a:xfrm>
            <a:off x="4572000" y="1438914"/>
            <a:ext cx="40874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3. </a:t>
            </a:r>
            <a:r>
              <a:rPr kumimoji="1" lang="ja-JP" altLang="en-US" dirty="0"/>
              <a:t>プロパティからデフォルトの</a:t>
            </a:r>
            <a:br>
              <a:rPr kumimoji="1" lang="en-US" altLang="ja-JP" dirty="0"/>
            </a:br>
            <a:r>
              <a:rPr kumimoji="1" lang="ja-JP" altLang="en-US" dirty="0"/>
              <a:t>横方向サイズと縦方向サイズを入力</a:t>
            </a:r>
            <a:endParaRPr kumimoji="1" lang="en-US" altLang="ja-JP" dirty="0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F5CFF63D-3C6C-439D-9A77-CFC42D2CC726}"/>
              </a:ext>
            </a:extLst>
          </p:cNvPr>
          <p:cNvSpPr/>
          <p:nvPr/>
        </p:nvSpPr>
        <p:spPr>
          <a:xfrm>
            <a:off x="2583102" y="5969127"/>
            <a:ext cx="6443364" cy="709219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tIns="108000">
            <a:spAutoFit/>
          </a:bodyPr>
          <a:lstStyle/>
          <a:p>
            <a:r>
              <a:rPr kumimoji="1" lang="en-US" altLang="ja-JP" dirty="0">
                <a:solidFill>
                  <a:srgbClr val="FF0000"/>
                </a:solidFill>
              </a:rPr>
              <a:t>【</a:t>
            </a:r>
            <a:r>
              <a:rPr kumimoji="1" lang="ja-JP" altLang="en-US" dirty="0">
                <a:solidFill>
                  <a:srgbClr val="FF0000"/>
                </a:solidFill>
              </a:rPr>
              <a:t>注意</a:t>
            </a:r>
            <a:r>
              <a:rPr kumimoji="1" lang="en-US" altLang="ja-JP" dirty="0">
                <a:solidFill>
                  <a:srgbClr val="FF0000"/>
                </a:solidFill>
              </a:rPr>
              <a:t>】</a:t>
            </a:r>
            <a:r>
              <a:rPr kumimoji="1" lang="en-US" altLang="ja-JP" dirty="0"/>
              <a:t>512x512 </a:t>
            </a:r>
            <a:r>
              <a:rPr kumimoji="1" lang="ja-JP" altLang="en-US" dirty="0"/>
              <a:t>をデフォルトにしたい場合は、</a:t>
            </a:r>
            <a:br>
              <a:rPr kumimoji="1" lang="en-US" altLang="ja-JP" dirty="0"/>
            </a:br>
            <a:r>
              <a:rPr kumimoji="1" lang="ja-JP" altLang="en-US" dirty="0"/>
              <a:t>　　　　</a:t>
            </a:r>
            <a:r>
              <a:rPr kumimoji="1" lang="en-US" altLang="ja-JP" dirty="0" err="1"/>
              <a:t>jScrollPane</a:t>
            </a:r>
            <a:r>
              <a:rPr kumimoji="1" lang="en-US" altLang="ja-JP" dirty="0"/>
              <a:t> </a:t>
            </a:r>
            <a:r>
              <a:rPr kumimoji="1" lang="ja-JP" altLang="en-US" dirty="0"/>
              <a:t>の境界線を考慮して </a:t>
            </a:r>
            <a:r>
              <a:rPr kumimoji="1" lang="en-US" altLang="ja-JP" dirty="0"/>
              <a:t>514x514 </a:t>
            </a:r>
            <a:r>
              <a:rPr kumimoji="1" lang="ja-JP" altLang="en-US" dirty="0"/>
              <a:t>にする</a:t>
            </a:r>
          </a:p>
        </p:txBody>
      </p:sp>
    </p:spTree>
    <p:extLst>
      <p:ext uri="{BB962C8B-B14F-4D97-AF65-F5344CB8AC3E}">
        <p14:creationId xmlns:p14="http://schemas.microsoft.com/office/powerpoint/2010/main" val="23857099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8BFF6FF-BE4D-4B8E-9AAF-683846CBB2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注意事項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EF1D03E-0C94-49F6-88E3-8C6D3D4382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28775"/>
            <a:ext cx="7886700" cy="4903830"/>
          </a:xfrm>
        </p:spPr>
        <p:txBody>
          <a:bodyPr/>
          <a:lstStyle/>
          <a:p>
            <a:r>
              <a:rPr kumimoji="1" lang="en-US" altLang="ja-JP" dirty="0"/>
              <a:t> </a:t>
            </a:r>
            <a:r>
              <a:rPr lang="ja-JP" altLang="en-US" dirty="0"/>
              <a:t>前回作った </a:t>
            </a:r>
            <a:r>
              <a:rPr lang="en-US" altLang="ja-JP" dirty="0"/>
              <a:t>GUI </a:t>
            </a:r>
            <a:r>
              <a:rPr lang="ja-JP" altLang="en-US" dirty="0"/>
              <a:t>を一部削除します</a:t>
            </a:r>
            <a:endParaRPr lang="en-US" altLang="ja-JP" dirty="0"/>
          </a:p>
          <a:p>
            <a:endParaRPr kumimoji="1" lang="en-US" altLang="ja-JP" dirty="0"/>
          </a:p>
          <a:p>
            <a:r>
              <a:rPr lang="en-US" altLang="ja-JP" dirty="0"/>
              <a:t> </a:t>
            </a:r>
            <a:r>
              <a:rPr lang="ja-JP" altLang="en-US" dirty="0"/>
              <a:t>プロジェクトを右クリックし、</a:t>
            </a:r>
            <a:endParaRPr lang="en-US" altLang="ja-JP" dirty="0"/>
          </a:p>
          <a:p>
            <a:pPr marL="0" indent="0">
              <a:buNone/>
            </a:pPr>
            <a:r>
              <a:rPr kumimoji="1" lang="ja-JP" altLang="en-US" dirty="0"/>
              <a:t>　</a:t>
            </a:r>
            <a:r>
              <a:rPr kumimoji="1" lang="en-US" altLang="ja-JP" dirty="0"/>
              <a:t>[</a:t>
            </a:r>
            <a:r>
              <a:rPr kumimoji="1" lang="ja-JP" altLang="en-US" dirty="0"/>
              <a:t>コピー</a:t>
            </a:r>
            <a:r>
              <a:rPr kumimoji="1" lang="en-US" altLang="ja-JP" dirty="0"/>
              <a:t>] </a:t>
            </a:r>
            <a:r>
              <a:rPr kumimoji="1" lang="ja-JP" altLang="en-US" dirty="0"/>
              <a:t>で複製しておくことを</a:t>
            </a:r>
            <a:endParaRPr kumimoji="1" lang="en-US" altLang="ja-JP" dirty="0"/>
          </a:p>
          <a:p>
            <a:pPr marL="0" indent="0">
              <a:buNone/>
            </a:pPr>
            <a:r>
              <a:rPr lang="ja-JP" altLang="en-US" dirty="0"/>
              <a:t>　おすすめします</a:t>
            </a:r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8399FD26-F190-42A2-90A5-42332BE9B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6C14D-EA41-4345-9FBD-80272997C6CD}" type="slidenum">
              <a:rPr kumimoji="1" lang="ja-JP" altLang="en-US" smtClean="0"/>
              <a:t>4</a:t>
            </a:fld>
            <a:endParaRPr kumimoji="1" lang="ja-JP" altLang="en-US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F1A65C78-0607-4E05-B676-9951A39315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235"/>
          <a:stretch/>
        </p:blipFill>
        <p:spPr>
          <a:xfrm>
            <a:off x="6381750" y="2156639"/>
            <a:ext cx="2398335" cy="447040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03715700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5DDBB6E-04B0-4DE9-9D28-8EED0EEF3F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ja-JP" altLang="en-US" dirty="0"/>
              <a:t>ラベルより大きい画像の読み込み</a:t>
            </a:r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B661F90-0E13-4885-BF27-332F2033C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6C14D-EA41-4345-9FBD-80272997C6CD}" type="slidenum">
              <a:rPr kumimoji="1" lang="ja-JP" altLang="en-US" smtClean="0"/>
              <a:t>40</a:t>
            </a:fld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6541656F-AE76-4E28-BFAB-9B4ACDB71E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9229" y="1991131"/>
            <a:ext cx="5685542" cy="4432530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75268664-B10F-4B18-A242-39B5480AEDB3}"/>
              </a:ext>
            </a:extLst>
          </p:cNvPr>
          <p:cNvSpPr txBox="1"/>
          <p:nvPr/>
        </p:nvSpPr>
        <p:spPr>
          <a:xfrm>
            <a:off x="547164" y="1425216"/>
            <a:ext cx="8041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4. </a:t>
            </a:r>
            <a:r>
              <a:rPr kumimoji="1" lang="ja-JP" altLang="en-US" dirty="0"/>
              <a:t>大きい </a:t>
            </a:r>
            <a:r>
              <a:rPr kumimoji="1" lang="en-US" altLang="ja-JP" dirty="0"/>
              <a:t>Lena </a:t>
            </a:r>
            <a:r>
              <a:rPr kumimoji="1" lang="ja-JP" altLang="en-US" dirty="0"/>
              <a:t>の画像 </a:t>
            </a:r>
            <a:r>
              <a:rPr kumimoji="1" lang="en-US" altLang="ja-JP" dirty="0"/>
              <a:t>(1024x1024) </a:t>
            </a:r>
            <a:r>
              <a:rPr kumimoji="1" lang="ja-JP" altLang="en-US" dirty="0"/>
              <a:t>を読み込んだ結果</a:t>
            </a:r>
          </a:p>
        </p:txBody>
      </p:sp>
    </p:spTree>
    <p:extLst>
      <p:ext uri="{BB962C8B-B14F-4D97-AF65-F5344CB8AC3E}">
        <p14:creationId xmlns:p14="http://schemas.microsoft.com/office/powerpoint/2010/main" val="397449029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3"/>
          <p:cNvSpPr txBox="1">
            <a:spLocks/>
          </p:cNvSpPr>
          <p:nvPr/>
        </p:nvSpPr>
        <p:spPr>
          <a:xfrm>
            <a:off x="420914" y="3037640"/>
            <a:ext cx="8302172" cy="100096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6000" kern="1200">
                <a:solidFill>
                  <a:schemeClr val="accent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ja-JP" altLang="en-US" sz="4800" b="1" dirty="0"/>
              <a:t>画像の配列化</a:t>
            </a:r>
          </a:p>
        </p:txBody>
      </p:sp>
    </p:spTree>
    <p:extLst>
      <p:ext uri="{BB962C8B-B14F-4D97-AF65-F5344CB8AC3E}">
        <p14:creationId xmlns:p14="http://schemas.microsoft.com/office/powerpoint/2010/main" val="172036975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DCD7D90-B1C7-4CAE-8E87-A67E78BBB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変数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8DBFB331-C859-4E2C-8618-C7C1AC43E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6C14D-EA41-4345-9FBD-80272997C6CD}" type="slidenum">
              <a:rPr kumimoji="1" lang="ja-JP" altLang="en-US" smtClean="0"/>
              <a:t>42</a:t>
            </a:fld>
            <a:endParaRPr kumimoji="1" lang="ja-JP" altLang="en-US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D59806C1-7A60-42A1-95E1-48FFD2695831}"/>
              </a:ext>
            </a:extLst>
          </p:cNvPr>
          <p:cNvSpPr txBox="1"/>
          <p:nvPr/>
        </p:nvSpPr>
        <p:spPr>
          <a:xfrm>
            <a:off x="1368258" y="1835819"/>
            <a:ext cx="640748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6000" dirty="0" err="1">
                <a:solidFill>
                  <a:srgbClr val="0000FF"/>
                </a:solidFill>
                <a:latin typeface="Ricty Diminished" panose="020B0509020203020207" pitchFamily="49" charset="-128"/>
                <a:ea typeface="Ricty Diminished" panose="020B0509020203020207" pitchFamily="49" charset="-128"/>
              </a:rPr>
              <a:t>int</a:t>
            </a:r>
            <a:r>
              <a:rPr kumimoji="1" lang="en-US" altLang="ja-JP" sz="6000" dirty="0">
                <a:latin typeface="Ricty Diminished" panose="020B0509020203020207" pitchFamily="49" charset="-128"/>
                <a:ea typeface="Ricty Diminished" panose="020B0509020203020207" pitchFamily="49" charset="-128"/>
              </a:rPr>
              <a:t> </a:t>
            </a:r>
            <a:r>
              <a:rPr kumimoji="1" lang="en-US" altLang="ja-JP" sz="6000" dirty="0">
                <a:solidFill>
                  <a:srgbClr val="009900"/>
                </a:solidFill>
                <a:latin typeface="Ricty Diminished" panose="020B0509020203020207" pitchFamily="49" charset="-128"/>
                <a:ea typeface="Ricty Diminished" panose="020B0509020203020207" pitchFamily="49" charset="-128"/>
              </a:rPr>
              <a:t>score</a:t>
            </a:r>
            <a:r>
              <a:rPr kumimoji="1" lang="en-US" altLang="ja-JP" sz="6000" dirty="0">
                <a:latin typeface="Ricty Diminished" panose="020B0509020203020207" pitchFamily="49" charset="-128"/>
                <a:ea typeface="Ricty Diminished" panose="020B0509020203020207" pitchFamily="49" charset="-128"/>
              </a:rPr>
              <a:t> = </a:t>
            </a:r>
            <a:r>
              <a:rPr kumimoji="1" lang="en-US" altLang="ja-JP" sz="6000" dirty="0">
                <a:solidFill>
                  <a:srgbClr val="FF0000"/>
                </a:solidFill>
                <a:latin typeface="Ricty Diminished" panose="020B0509020203020207" pitchFamily="49" charset="-128"/>
                <a:ea typeface="Ricty Diminished" panose="020B0509020203020207" pitchFamily="49" charset="-128"/>
              </a:rPr>
              <a:t>50</a:t>
            </a:r>
            <a:r>
              <a:rPr kumimoji="1" lang="en-US" altLang="ja-JP" sz="6000" dirty="0">
                <a:latin typeface="Ricty Diminished" panose="020B0509020203020207" pitchFamily="49" charset="-128"/>
                <a:ea typeface="Ricty Diminished" panose="020B0509020203020207" pitchFamily="49" charset="-128"/>
              </a:rPr>
              <a:t>;</a:t>
            </a:r>
            <a:endParaRPr kumimoji="1" lang="ja-JP" altLang="en-US" sz="6000" dirty="0">
              <a:latin typeface="Ricty Diminished" panose="020B0509020203020207" pitchFamily="49" charset="-128"/>
              <a:ea typeface="Ricty Diminished" panose="020B0509020203020207" pitchFamily="49" charset="-128"/>
            </a:endParaRPr>
          </a:p>
        </p:txBody>
      </p:sp>
      <p:sp>
        <p:nvSpPr>
          <p:cNvPr id="19" name="矢印: 下 18">
            <a:extLst>
              <a:ext uri="{FF2B5EF4-FFF2-40B4-BE49-F238E27FC236}">
                <a16:creationId xmlns:a16="http://schemas.microsoft.com/office/drawing/2014/main" id="{5EEDB8A7-2B22-423D-94BE-26084D679986}"/>
              </a:ext>
            </a:extLst>
          </p:cNvPr>
          <p:cNvSpPr/>
          <p:nvPr/>
        </p:nvSpPr>
        <p:spPr>
          <a:xfrm>
            <a:off x="2033335" y="3441032"/>
            <a:ext cx="770021" cy="87830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113892EC-9F61-4A5B-8FD0-9658F56C8371}"/>
              </a:ext>
            </a:extLst>
          </p:cNvPr>
          <p:cNvSpPr txBox="1"/>
          <p:nvPr/>
        </p:nvSpPr>
        <p:spPr>
          <a:xfrm>
            <a:off x="3079631" y="3695518"/>
            <a:ext cx="3416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５</a:t>
            </a:r>
            <a:r>
              <a:rPr kumimoji="1" lang="ja-JP" altLang="en-US" dirty="0"/>
              <a:t>人分の点数を扱いたい・・・</a:t>
            </a: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12A1FBF8-C275-45FA-A812-4D0638F2395A}"/>
              </a:ext>
            </a:extLst>
          </p:cNvPr>
          <p:cNvSpPr txBox="1"/>
          <p:nvPr/>
        </p:nvSpPr>
        <p:spPr>
          <a:xfrm>
            <a:off x="293297" y="4655541"/>
            <a:ext cx="85574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4000" dirty="0" err="1">
                <a:latin typeface="Ricty Diminished" panose="020B0509020203020207" pitchFamily="49" charset="-128"/>
                <a:ea typeface="Ricty Diminished" panose="020B0509020203020207" pitchFamily="49" charset="-128"/>
              </a:rPr>
              <a:t>int</a:t>
            </a:r>
            <a:r>
              <a:rPr kumimoji="1" lang="en-US" altLang="ja-JP" sz="4000" dirty="0">
                <a:latin typeface="Ricty Diminished" panose="020B0509020203020207" pitchFamily="49" charset="-128"/>
                <a:ea typeface="Ricty Diminished" panose="020B0509020203020207" pitchFamily="49" charset="-128"/>
              </a:rPr>
              <a:t> score1, score2, score3</a:t>
            </a:r>
            <a:r>
              <a:rPr kumimoji="1" lang="ja-JP" altLang="en-US" sz="4000" dirty="0">
                <a:latin typeface="Ricty Diminished" panose="020B0509020203020207" pitchFamily="49" charset="-128"/>
                <a:ea typeface="Ricty Diminished" panose="020B0509020203020207" pitchFamily="49" charset="-128"/>
              </a:rPr>
              <a:t>･･･</a:t>
            </a: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BFAD1D76-7FDA-4A99-8E13-7B619CD4F111}"/>
              </a:ext>
            </a:extLst>
          </p:cNvPr>
          <p:cNvSpPr txBox="1"/>
          <p:nvPr/>
        </p:nvSpPr>
        <p:spPr>
          <a:xfrm>
            <a:off x="1762378" y="155200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>
                <a:solidFill>
                  <a:srgbClr val="0000FF"/>
                </a:solidFill>
              </a:rPr>
              <a:t>変数の型</a:t>
            </a: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325750A4-D934-49B0-929D-0C07CEBF7281}"/>
              </a:ext>
            </a:extLst>
          </p:cNvPr>
          <p:cNvSpPr txBox="1"/>
          <p:nvPr/>
        </p:nvSpPr>
        <p:spPr>
          <a:xfrm>
            <a:off x="3517433" y="1552005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>
                <a:solidFill>
                  <a:srgbClr val="009900"/>
                </a:solidFill>
              </a:rPr>
              <a:t>変数の名前</a:t>
            </a: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F1FF9AF7-73DF-45FE-81AB-61AE4604137C}"/>
              </a:ext>
            </a:extLst>
          </p:cNvPr>
          <p:cNvSpPr txBox="1"/>
          <p:nvPr/>
        </p:nvSpPr>
        <p:spPr>
          <a:xfrm>
            <a:off x="6495951" y="1552005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>
                <a:solidFill>
                  <a:srgbClr val="FF0000"/>
                </a:solidFill>
              </a:rPr>
              <a:t>値</a:t>
            </a:r>
          </a:p>
        </p:txBody>
      </p:sp>
      <p:sp>
        <p:nvSpPr>
          <p:cNvPr id="25" name="二等辺三角形 28">
            <a:extLst>
              <a:ext uri="{FF2B5EF4-FFF2-40B4-BE49-F238E27FC236}">
                <a16:creationId xmlns:a16="http://schemas.microsoft.com/office/drawing/2014/main" id="{682F9E54-52AF-4493-B673-54D1799310D6}"/>
              </a:ext>
            </a:extLst>
          </p:cNvPr>
          <p:cNvSpPr/>
          <p:nvPr/>
        </p:nvSpPr>
        <p:spPr>
          <a:xfrm rot="5400000">
            <a:off x="7173169" y="6223523"/>
            <a:ext cx="266420" cy="292893"/>
          </a:xfrm>
          <a:custGeom>
            <a:avLst/>
            <a:gdLst>
              <a:gd name="connsiteX0" fmla="*/ 0 w 256894"/>
              <a:gd name="connsiteY0" fmla="*/ 557212 h 557212"/>
              <a:gd name="connsiteX1" fmla="*/ 128447 w 256894"/>
              <a:gd name="connsiteY1" fmla="*/ 0 h 557212"/>
              <a:gd name="connsiteX2" fmla="*/ 256894 w 256894"/>
              <a:gd name="connsiteY2" fmla="*/ 557212 h 557212"/>
              <a:gd name="connsiteX3" fmla="*/ 0 w 256894"/>
              <a:gd name="connsiteY3" fmla="*/ 557212 h 557212"/>
              <a:gd name="connsiteX0" fmla="*/ 106503 w 363397"/>
              <a:gd name="connsiteY0" fmla="*/ 506412 h 506412"/>
              <a:gd name="connsiteX1" fmla="*/ 0 w 363397"/>
              <a:gd name="connsiteY1" fmla="*/ 0 h 506412"/>
              <a:gd name="connsiteX2" fmla="*/ 363397 w 363397"/>
              <a:gd name="connsiteY2" fmla="*/ 506412 h 506412"/>
              <a:gd name="connsiteX3" fmla="*/ 106503 w 363397"/>
              <a:gd name="connsiteY3" fmla="*/ 506412 h 506412"/>
              <a:gd name="connsiteX0" fmla="*/ 142513 w 399407"/>
              <a:gd name="connsiteY0" fmla="*/ 442912 h 442912"/>
              <a:gd name="connsiteX1" fmla="*/ 1 w 399407"/>
              <a:gd name="connsiteY1" fmla="*/ 0 h 442912"/>
              <a:gd name="connsiteX2" fmla="*/ 399407 w 399407"/>
              <a:gd name="connsiteY2" fmla="*/ 442912 h 442912"/>
              <a:gd name="connsiteX3" fmla="*/ 142513 w 399407"/>
              <a:gd name="connsiteY3" fmla="*/ 442912 h 442912"/>
              <a:gd name="connsiteX0" fmla="*/ 179991 w 436885"/>
              <a:gd name="connsiteY0" fmla="*/ 376237 h 376237"/>
              <a:gd name="connsiteX1" fmla="*/ 0 w 436885"/>
              <a:gd name="connsiteY1" fmla="*/ 0 h 376237"/>
              <a:gd name="connsiteX2" fmla="*/ 436885 w 436885"/>
              <a:gd name="connsiteY2" fmla="*/ 376237 h 376237"/>
              <a:gd name="connsiteX3" fmla="*/ 179991 w 436885"/>
              <a:gd name="connsiteY3" fmla="*/ 376237 h 376237"/>
              <a:gd name="connsiteX0" fmla="*/ 92542 w 349436"/>
              <a:gd name="connsiteY0" fmla="*/ 292893 h 292893"/>
              <a:gd name="connsiteX1" fmla="*/ 1 w 349436"/>
              <a:gd name="connsiteY1" fmla="*/ 0 h 292893"/>
              <a:gd name="connsiteX2" fmla="*/ 349436 w 349436"/>
              <a:gd name="connsiteY2" fmla="*/ 292893 h 292893"/>
              <a:gd name="connsiteX3" fmla="*/ 92542 w 349436"/>
              <a:gd name="connsiteY3" fmla="*/ 292893 h 292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9436" h="292893">
                <a:moveTo>
                  <a:pt x="92542" y="292893"/>
                </a:moveTo>
                <a:lnTo>
                  <a:pt x="1" y="0"/>
                </a:lnTo>
                <a:lnTo>
                  <a:pt x="349436" y="292893"/>
                </a:lnTo>
                <a:lnTo>
                  <a:pt x="92542" y="292893"/>
                </a:lnTo>
                <a:close/>
              </a:path>
            </a:pathLst>
          </a:custGeom>
          <a:solidFill>
            <a:schemeClr val="bg1"/>
          </a:solidFill>
          <a:ln w="22225" cap="sq">
            <a:solidFill>
              <a:schemeClr val="tx1">
                <a:lumMod val="60000"/>
                <a:lumOff val="4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AutoShape 3">
            <a:extLst>
              <a:ext uri="{FF2B5EF4-FFF2-40B4-BE49-F238E27FC236}">
                <a16:creationId xmlns:a16="http://schemas.microsoft.com/office/drawing/2014/main" id="{58479F19-54A2-40DA-9EA6-1123C6833F7B}"/>
              </a:ext>
            </a:extLst>
          </p:cNvPr>
          <p:cNvSpPr>
            <a:spLocks noChangeArrowheads="1"/>
          </p:cNvSpPr>
          <p:nvPr/>
        </p:nvSpPr>
        <p:spPr bwMode="gray">
          <a:xfrm>
            <a:off x="5162550" y="5969168"/>
            <a:ext cx="2012112" cy="621848"/>
          </a:xfrm>
          <a:prstGeom prst="roundRect">
            <a:avLst/>
          </a:prstGeom>
          <a:solidFill>
            <a:schemeClr val="bg1"/>
          </a:solidFill>
          <a:ln w="22225">
            <a:solidFill>
              <a:schemeClr val="tx1">
                <a:lumMod val="60000"/>
                <a:lumOff val="40000"/>
              </a:schemeClr>
            </a:solidFill>
            <a:round/>
            <a:headEnd/>
            <a:tailEnd/>
          </a:ln>
          <a:effectLst/>
        </p:spPr>
        <p:txBody>
          <a:bodyPr wrap="none" tIns="108000" anchor="ctr"/>
          <a:lstStyle/>
          <a:p>
            <a:pPr algn="ctr"/>
            <a:r>
              <a:rPr lang="ja-JP" altLang="en-US" dirty="0">
                <a:latin typeface="+mn-ea"/>
              </a:rPr>
              <a:t>つらい・・・</a:t>
            </a:r>
          </a:p>
        </p:txBody>
      </p:sp>
      <p:grpSp>
        <p:nvGrpSpPr>
          <p:cNvPr id="27" name="グループ化 26">
            <a:extLst>
              <a:ext uri="{FF2B5EF4-FFF2-40B4-BE49-F238E27FC236}">
                <a16:creationId xmlns:a16="http://schemas.microsoft.com/office/drawing/2014/main" id="{6FF8FFB3-A10E-4A8D-AC56-4CF5BD05432C}"/>
              </a:ext>
            </a:extLst>
          </p:cNvPr>
          <p:cNvGrpSpPr/>
          <p:nvPr/>
        </p:nvGrpSpPr>
        <p:grpSpPr>
          <a:xfrm>
            <a:off x="7070424" y="6327540"/>
            <a:ext cx="152604" cy="143187"/>
            <a:chOff x="7160043" y="6310606"/>
            <a:chExt cx="152604" cy="143187"/>
          </a:xfrm>
        </p:grpSpPr>
        <p:sp>
          <p:nvSpPr>
            <p:cNvPr id="28" name="正方形/長方形 27">
              <a:extLst>
                <a:ext uri="{FF2B5EF4-FFF2-40B4-BE49-F238E27FC236}">
                  <a16:creationId xmlns:a16="http://schemas.microsoft.com/office/drawing/2014/main" id="{3E10EEB9-3A84-4618-85D4-2A2D393B1DC9}"/>
                </a:ext>
              </a:extLst>
            </p:cNvPr>
            <p:cNvSpPr/>
            <p:nvPr/>
          </p:nvSpPr>
          <p:spPr>
            <a:xfrm rot="4682659">
              <a:off x="7194170" y="6276479"/>
              <a:ext cx="84349" cy="1526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9" name="正方形/長方形 28">
              <a:extLst>
                <a:ext uri="{FF2B5EF4-FFF2-40B4-BE49-F238E27FC236}">
                  <a16:creationId xmlns:a16="http://schemas.microsoft.com/office/drawing/2014/main" id="{FA836033-98ED-4FA9-BC77-3A301576B459}"/>
                </a:ext>
              </a:extLst>
            </p:cNvPr>
            <p:cNvSpPr/>
            <p:nvPr/>
          </p:nvSpPr>
          <p:spPr>
            <a:xfrm rot="2849046">
              <a:off x="7221499" y="6367738"/>
              <a:ext cx="71429" cy="1006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pic>
        <p:nvPicPr>
          <p:cNvPr id="30" name="図 29">
            <a:extLst>
              <a:ext uri="{FF2B5EF4-FFF2-40B4-BE49-F238E27FC236}">
                <a16:creationId xmlns:a16="http://schemas.microsoft.com/office/drawing/2014/main" id="{8B6E3672-3D4F-4E4B-9308-8681CD0367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5427" y="5462018"/>
            <a:ext cx="1731412" cy="1250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38670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5D53A79-F3CB-46D7-B449-08AC94AFB6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配列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501210A-EF66-4CFC-9330-DB946A7554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6C14D-EA41-4345-9FBD-80272997C6CD}" type="slidenum">
              <a:rPr kumimoji="1" lang="ja-JP" altLang="en-US" smtClean="0"/>
              <a:t>43</a:t>
            </a:fld>
            <a:endParaRPr kumimoji="1" lang="ja-JP" altLang="en-US"/>
          </a:p>
        </p:txBody>
      </p:sp>
      <p:sp>
        <p:nvSpPr>
          <p:cNvPr id="5" name="二等辺三角形 28">
            <a:extLst>
              <a:ext uri="{FF2B5EF4-FFF2-40B4-BE49-F238E27FC236}">
                <a16:creationId xmlns:a16="http://schemas.microsoft.com/office/drawing/2014/main" id="{4F030763-CB6F-4E2D-89A8-538FA0D37385}"/>
              </a:ext>
            </a:extLst>
          </p:cNvPr>
          <p:cNvSpPr/>
          <p:nvPr/>
        </p:nvSpPr>
        <p:spPr>
          <a:xfrm rot="5400000">
            <a:off x="7440588" y="6223523"/>
            <a:ext cx="266420" cy="292893"/>
          </a:xfrm>
          <a:custGeom>
            <a:avLst/>
            <a:gdLst>
              <a:gd name="connsiteX0" fmla="*/ 0 w 256894"/>
              <a:gd name="connsiteY0" fmla="*/ 557212 h 557212"/>
              <a:gd name="connsiteX1" fmla="*/ 128447 w 256894"/>
              <a:gd name="connsiteY1" fmla="*/ 0 h 557212"/>
              <a:gd name="connsiteX2" fmla="*/ 256894 w 256894"/>
              <a:gd name="connsiteY2" fmla="*/ 557212 h 557212"/>
              <a:gd name="connsiteX3" fmla="*/ 0 w 256894"/>
              <a:gd name="connsiteY3" fmla="*/ 557212 h 557212"/>
              <a:gd name="connsiteX0" fmla="*/ 106503 w 363397"/>
              <a:gd name="connsiteY0" fmla="*/ 506412 h 506412"/>
              <a:gd name="connsiteX1" fmla="*/ 0 w 363397"/>
              <a:gd name="connsiteY1" fmla="*/ 0 h 506412"/>
              <a:gd name="connsiteX2" fmla="*/ 363397 w 363397"/>
              <a:gd name="connsiteY2" fmla="*/ 506412 h 506412"/>
              <a:gd name="connsiteX3" fmla="*/ 106503 w 363397"/>
              <a:gd name="connsiteY3" fmla="*/ 506412 h 506412"/>
              <a:gd name="connsiteX0" fmla="*/ 142513 w 399407"/>
              <a:gd name="connsiteY0" fmla="*/ 442912 h 442912"/>
              <a:gd name="connsiteX1" fmla="*/ 1 w 399407"/>
              <a:gd name="connsiteY1" fmla="*/ 0 h 442912"/>
              <a:gd name="connsiteX2" fmla="*/ 399407 w 399407"/>
              <a:gd name="connsiteY2" fmla="*/ 442912 h 442912"/>
              <a:gd name="connsiteX3" fmla="*/ 142513 w 399407"/>
              <a:gd name="connsiteY3" fmla="*/ 442912 h 442912"/>
              <a:gd name="connsiteX0" fmla="*/ 179991 w 436885"/>
              <a:gd name="connsiteY0" fmla="*/ 376237 h 376237"/>
              <a:gd name="connsiteX1" fmla="*/ 0 w 436885"/>
              <a:gd name="connsiteY1" fmla="*/ 0 h 376237"/>
              <a:gd name="connsiteX2" fmla="*/ 436885 w 436885"/>
              <a:gd name="connsiteY2" fmla="*/ 376237 h 376237"/>
              <a:gd name="connsiteX3" fmla="*/ 179991 w 436885"/>
              <a:gd name="connsiteY3" fmla="*/ 376237 h 376237"/>
              <a:gd name="connsiteX0" fmla="*/ 92542 w 349436"/>
              <a:gd name="connsiteY0" fmla="*/ 292893 h 292893"/>
              <a:gd name="connsiteX1" fmla="*/ 1 w 349436"/>
              <a:gd name="connsiteY1" fmla="*/ 0 h 292893"/>
              <a:gd name="connsiteX2" fmla="*/ 349436 w 349436"/>
              <a:gd name="connsiteY2" fmla="*/ 292893 h 292893"/>
              <a:gd name="connsiteX3" fmla="*/ 92542 w 349436"/>
              <a:gd name="connsiteY3" fmla="*/ 292893 h 292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9436" h="292893">
                <a:moveTo>
                  <a:pt x="92542" y="292893"/>
                </a:moveTo>
                <a:lnTo>
                  <a:pt x="1" y="0"/>
                </a:lnTo>
                <a:lnTo>
                  <a:pt x="349436" y="292893"/>
                </a:lnTo>
                <a:lnTo>
                  <a:pt x="92542" y="292893"/>
                </a:lnTo>
                <a:close/>
              </a:path>
            </a:pathLst>
          </a:custGeom>
          <a:solidFill>
            <a:schemeClr val="bg1"/>
          </a:solidFill>
          <a:ln w="22225" cap="sq">
            <a:solidFill>
              <a:schemeClr val="tx1">
                <a:lumMod val="60000"/>
                <a:lumOff val="4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AutoShape 3">
            <a:extLst>
              <a:ext uri="{FF2B5EF4-FFF2-40B4-BE49-F238E27FC236}">
                <a16:creationId xmlns:a16="http://schemas.microsoft.com/office/drawing/2014/main" id="{BCF4BDB3-DF71-42DD-A0A5-0B10576631CF}"/>
              </a:ext>
            </a:extLst>
          </p:cNvPr>
          <p:cNvSpPr>
            <a:spLocks noChangeArrowheads="1"/>
          </p:cNvSpPr>
          <p:nvPr/>
        </p:nvSpPr>
        <p:spPr bwMode="gray">
          <a:xfrm>
            <a:off x="2314575" y="5969168"/>
            <a:ext cx="5127506" cy="621848"/>
          </a:xfrm>
          <a:prstGeom prst="roundRect">
            <a:avLst/>
          </a:prstGeom>
          <a:solidFill>
            <a:schemeClr val="bg1"/>
          </a:solidFill>
          <a:ln w="22225">
            <a:solidFill>
              <a:schemeClr val="tx1">
                <a:lumMod val="60000"/>
                <a:lumOff val="40000"/>
              </a:schemeClr>
            </a:solidFill>
            <a:round/>
            <a:headEnd/>
            <a:tailEnd/>
          </a:ln>
          <a:effectLst/>
        </p:spPr>
        <p:txBody>
          <a:bodyPr wrap="none" tIns="108000" anchor="ctr"/>
          <a:lstStyle/>
          <a:p>
            <a:pPr algn="ctr"/>
            <a:r>
              <a:rPr lang="ja-JP" altLang="en-US" dirty="0">
                <a:latin typeface="+mn-ea"/>
              </a:rPr>
              <a:t>要素数が </a:t>
            </a:r>
            <a:r>
              <a:rPr lang="en-US" altLang="ja-JP" dirty="0">
                <a:latin typeface="+mn-ea"/>
              </a:rPr>
              <a:t>5 </a:t>
            </a:r>
            <a:r>
              <a:rPr lang="ja-JP" altLang="en-US" dirty="0">
                <a:latin typeface="+mn-ea"/>
              </a:rPr>
              <a:t>のとき、添字は </a:t>
            </a:r>
            <a:r>
              <a:rPr lang="en-US" altLang="ja-JP" dirty="0">
                <a:latin typeface="+mn-ea"/>
              </a:rPr>
              <a:t>0</a:t>
            </a:r>
            <a:r>
              <a:rPr lang="ja-JP" altLang="en-US" dirty="0">
                <a:latin typeface="+mn-ea"/>
              </a:rPr>
              <a:t>～</a:t>
            </a:r>
            <a:r>
              <a:rPr lang="en-US" altLang="ja-JP" dirty="0">
                <a:latin typeface="+mn-ea"/>
              </a:rPr>
              <a:t>4 </a:t>
            </a:r>
            <a:r>
              <a:rPr lang="ja-JP" altLang="en-US" dirty="0">
                <a:latin typeface="+mn-ea"/>
              </a:rPr>
              <a:t>の </a:t>
            </a:r>
            <a:r>
              <a:rPr lang="en-US" altLang="ja-JP" dirty="0">
                <a:latin typeface="+mn-ea"/>
              </a:rPr>
              <a:t>5 </a:t>
            </a:r>
            <a:r>
              <a:rPr lang="ja-JP" altLang="en-US" dirty="0">
                <a:latin typeface="+mn-ea"/>
              </a:rPr>
              <a:t>つ！</a:t>
            </a:r>
          </a:p>
        </p:txBody>
      </p:sp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A94DA80F-7216-4443-934D-D34092938B8C}"/>
              </a:ext>
            </a:extLst>
          </p:cNvPr>
          <p:cNvGrpSpPr/>
          <p:nvPr/>
        </p:nvGrpSpPr>
        <p:grpSpPr>
          <a:xfrm>
            <a:off x="7337843" y="6327540"/>
            <a:ext cx="152604" cy="143187"/>
            <a:chOff x="7160043" y="6310606"/>
            <a:chExt cx="152604" cy="143187"/>
          </a:xfrm>
        </p:grpSpPr>
        <p:sp>
          <p:nvSpPr>
            <p:cNvPr id="8" name="正方形/長方形 7">
              <a:extLst>
                <a:ext uri="{FF2B5EF4-FFF2-40B4-BE49-F238E27FC236}">
                  <a16:creationId xmlns:a16="http://schemas.microsoft.com/office/drawing/2014/main" id="{D1DAA9AC-7EC3-4BA5-9992-D6E818614D48}"/>
                </a:ext>
              </a:extLst>
            </p:cNvPr>
            <p:cNvSpPr/>
            <p:nvPr/>
          </p:nvSpPr>
          <p:spPr>
            <a:xfrm rot="4682659">
              <a:off x="7194170" y="6276479"/>
              <a:ext cx="84349" cy="1526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" name="正方形/長方形 8">
              <a:extLst>
                <a:ext uri="{FF2B5EF4-FFF2-40B4-BE49-F238E27FC236}">
                  <a16:creationId xmlns:a16="http://schemas.microsoft.com/office/drawing/2014/main" id="{96E12E59-4BEE-4D60-8763-577B5E805DD5}"/>
                </a:ext>
              </a:extLst>
            </p:cNvPr>
            <p:cNvSpPr/>
            <p:nvPr/>
          </p:nvSpPr>
          <p:spPr>
            <a:xfrm rot="2849046">
              <a:off x="7221499" y="6367738"/>
              <a:ext cx="71429" cy="1006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pic>
        <p:nvPicPr>
          <p:cNvPr id="10" name="図 9">
            <a:extLst>
              <a:ext uri="{FF2B5EF4-FFF2-40B4-BE49-F238E27FC236}">
                <a16:creationId xmlns:a16="http://schemas.microsoft.com/office/drawing/2014/main" id="{F7B25BDC-503E-42F4-BEFD-2C4C932B5B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3786" y="5252186"/>
            <a:ext cx="1223992" cy="1456128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2F2C8681-D43E-4559-86B1-C71C28AB52D1}"/>
              </a:ext>
            </a:extLst>
          </p:cNvPr>
          <p:cNvSpPr txBox="1"/>
          <p:nvPr/>
        </p:nvSpPr>
        <p:spPr>
          <a:xfrm>
            <a:off x="176221" y="1835819"/>
            <a:ext cx="87915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4800" dirty="0" err="1">
                <a:solidFill>
                  <a:srgbClr val="0000FF"/>
                </a:solidFill>
                <a:latin typeface="Ricty Diminished" panose="020B0509020203020207" pitchFamily="49" charset="-128"/>
                <a:ea typeface="Ricty Diminished" panose="020B0509020203020207" pitchFamily="49" charset="-128"/>
              </a:rPr>
              <a:t>int</a:t>
            </a:r>
            <a:r>
              <a:rPr kumimoji="1" lang="en-US" altLang="ja-JP" sz="4800" dirty="0">
                <a:latin typeface="Ricty Diminished" panose="020B0509020203020207" pitchFamily="49" charset="-128"/>
                <a:ea typeface="Ricty Diminished" panose="020B0509020203020207" pitchFamily="49" charset="-128"/>
              </a:rPr>
              <a:t>[]</a:t>
            </a:r>
            <a:r>
              <a:rPr kumimoji="1" lang="en-US" altLang="ja-JP" sz="4800" dirty="0">
                <a:solidFill>
                  <a:srgbClr val="0000FF"/>
                </a:solidFill>
                <a:latin typeface="Ricty Diminished" panose="020B0509020203020207" pitchFamily="49" charset="-128"/>
                <a:ea typeface="Ricty Diminished" panose="020B0509020203020207" pitchFamily="49" charset="-128"/>
              </a:rPr>
              <a:t> </a:t>
            </a:r>
            <a:r>
              <a:rPr kumimoji="1" lang="en-US" altLang="ja-JP" sz="4800" dirty="0">
                <a:solidFill>
                  <a:srgbClr val="009900"/>
                </a:solidFill>
                <a:latin typeface="Ricty Diminished" panose="020B0509020203020207" pitchFamily="49" charset="-128"/>
                <a:ea typeface="Ricty Diminished" panose="020B0509020203020207" pitchFamily="49" charset="-128"/>
              </a:rPr>
              <a:t>score</a:t>
            </a:r>
            <a:r>
              <a:rPr kumimoji="1" lang="en-US" altLang="ja-JP" sz="4800" dirty="0">
                <a:solidFill>
                  <a:schemeClr val="accent5"/>
                </a:solidFill>
                <a:latin typeface="Ricty Diminished" panose="020B0509020203020207" pitchFamily="49" charset="-128"/>
                <a:ea typeface="Ricty Diminished" panose="020B0509020203020207" pitchFamily="49" charset="-128"/>
              </a:rPr>
              <a:t> </a:t>
            </a:r>
            <a:r>
              <a:rPr kumimoji="1" lang="en-US" altLang="ja-JP" sz="4800" dirty="0">
                <a:latin typeface="Ricty Diminished" panose="020B0509020203020207" pitchFamily="49" charset="-128"/>
                <a:ea typeface="Ricty Diminished" panose="020B0509020203020207" pitchFamily="49" charset="-128"/>
              </a:rPr>
              <a:t>= </a:t>
            </a:r>
            <a:r>
              <a:rPr kumimoji="1" lang="en-US" altLang="ja-JP" sz="4800" dirty="0">
                <a:solidFill>
                  <a:srgbClr val="0000FF"/>
                </a:solidFill>
                <a:latin typeface="Ricty Diminished" panose="020B0509020203020207" pitchFamily="49" charset="-128"/>
                <a:ea typeface="Ricty Diminished" panose="020B0509020203020207" pitchFamily="49" charset="-128"/>
              </a:rPr>
              <a:t>new</a:t>
            </a:r>
            <a:r>
              <a:rPr kumimoji="1" lang="en-US" altLang="ja-JP" sz="4800" dirty="0">
                <a:latin typeface="Ricty Diminished" panose="020B0509020203020207" pitchFamily="49" charset="-128"/>
                <a:ea typeface="Ricty Diminished" panose="020B0509020203020207" pitchFamily="49" charset="-128"/>
              </a:rPr>
              <a:t> </a:t>
            </a:r>
            <a:r>
              <a:rPr kumimoji="1" lang="en-US" altLang="ja-JP" sz="4800" dirty="0" err="1">
                <a:solidFill>
                  <a:srgbClr val="0000FF"/>
                </a:solidFill>
                <a:latin typeface="Ricty Diminished" panose="020B0509020203020207" pitchFamily="49" charset="-128"/>
                <a:ea typeface="Ricty Diminished" panose="020B0509020203020207" pitchFamily="49" charset="-128"/>
              </a:rPr>
              <a:t>int</a:t>
            </a:r>
            <a:r>
              <a:rPr kumimoji="1" lang="en-US" altLang="ja-JP" sz="4800" dirty="0">
                <a:latin typeface="Ricty Diminished" panose="020B0509020203020207" pitchFamily="49" charset="-128"/>
                <a:ea typeface="Ricty Diminished" panose="020B0509020203020207" pitchFamily="49" charset="-128"/>
              </a:rPr>
              <a:t>[</a:t>
            </a:r>
            <a:r>
              <a:rPr kumimoji="1" lang="en-US" altLang="ja-JP" sz="4800" dirty="0">
                <a:solidFill>
                  <a:srgbClr val="FF0000"/>
                </a:solidFill>
                <a:latin typeface="Ricty Diminished" panose="020B0509020203020207" pitchFamily="49" charset="-128"/>
                <a:ea typeface="Ricty Diminished" panose="020B0509020203020207" pitchFamily="49" charset="-128"/>
              </a:rPr>
              <a:t>5</a:t>
            </a:r>
            <a:r>
              <a:rPr kumimoji="1" lang="en-US" altLang="ja-JP" sz="4800" dirty="0">
                <a:latin typeface="Ricty Diminished" panose="020B0509020203020207" pitchFamily="49" charset="-128"/>
                <a:ea typeface="Ricty Diminished" panose="020B0509020203020207" pitchFamily="49" charset="-128"/>
              </a:rPr>
              <a:t>];</a:t>
            </a:r>
            <a:endParaRPr kumimoji="1" lang="ja-JP" altLang="en-US" sz="4800" dirty="0">
              <a:latin typeface="Ricty Diminished" panose="020B0509020203020207" pitchFamily="49" charset="-128"/>
              <a:ea typeface="Ricty Diminished" panose="020B0509020203020207" pitchFamily="49" charset="-128"/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7388B873-C960-4548-B36E-61DB31891401}"/>
              </a:ext>
            </a:extLst>
          </p:cNvPr>
          <p:cNvSpPr txBox="1"/>
          <p:nvPr/>
        </p:nvSpPr>
        <p:spPr>
          <a:xfrm>
            <a:off x="953334" y="155200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b="1" dirty="0">
                <a:solidFill>
                  <a:srgbClr val="0000FF"/>
                </a:solidFill>
              </a:rPr>
              <a:t>配列</a:t>
            </a:r>
            <a:r>
              <a:rPr kumimoji="1" lang="ja-JP" altLang="en-US" b="1" dirty="0">
                <a:solidFill>
                  <a:srgbClr val="0000FF"/>
                </a:solidFill>
              </a:rPr>
              <a:t>の型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0AD259B0-BCB3-4256-9942-F5A16E50AA99}"/>
              </a:ext>
            </a:extLst>
          </p:cNvPr>
          <p:cNvSpPr txBox="1"/>
          <p:nvPr/>
        </p:nvSpPr>
        <p:spPr>
          <a:xfrm>
            <a:off x="2717713" y="1552005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b="1" dirty="0">
                <a:solidFill>
                  <a:srgbClr val="009900"/>
                </a:solidFill>
              </a:rPr>
              <a:t>配列</a:t>
            </a:r>
            <a:r>
              <a:rPr kumimoji="1" lang="ja-JP" altLang="en-US" b="1" dirty="0">
                <a:solidFill>
                  <a:srgbClr val="009900"/>
                </a:solidFill>
              </a:rPr>
              <a:t>の名前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D22DF604-3B48-46CE-A60C-52CF5AB95964}"/>
              </a:ext>
            </a:extLst>
          </p:cNvPr>
          <p:cNvSpPr txBox="1"/>
          <p:nvPr/>
        </p:nvSpPr>
        <p:spPr>
          <a:xfrm>
            <a:off x="7135216" y="1552005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b="1" dirty="0">
                <a:solidFill>
                  <a:srgbClr val="FF0000"/>
                </a:solidFill>
              </a:rPr>
              <a:t>要素数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15" name="角丸四角形 5">
            <a:extLst>
              <a:ext uri="{FF2B5EF4-FFF2-40B4-BE49-F238E27FC236}">
                <a16:creationId xmlns:a16="http://schemas.microsoft.com/office/drawing/2014/main" id="{5DCA04DC-D954-44CC-A1E6-EEA344BEEFDA}"/>
              </a:ext>
            </a:extLst>
          </p:cNvPr>
          <p:cNvSpPr/>
          <p:nvPr/>
        </p:nvSpPr>
        <p:spPr>
          <a:xfrm>
            <a:off x="804775" y="3119073"/>
            <a:ext cx="7539126" cy="1919950"/>
          </a:xfrm>
          <a:prstGeom prst="roundRect">
            <a:avLst>
              <a:gd name="adj" fmla="val 5840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200000"/>
              </a:lnSpc>
            </a:pPr>
            <a:r>
              <a:rPr lang="en-US" altLang="ja-JP" sz="2000" dirty="0" err="1">
                <a:solidFill>
                  <a:prstClr val="black"/>
                </a:solidFill>
                <a:latin typeface="メイリオ" panose="020B0604030504040204" pitchFamily="50" charset="-128"/>
              </a:rPr>
              <a:t>int</a:t>
            </a:r>
            <a:r>
              <a:rPr lang="ja-JP" altLang="en-US" sz="2000" dirty="0">
                <a:solidFill>
                  <a:prstClr val="black"/>
                </a:solidFill>
                <a:latin typeface="メイリオ" panose="020B0604030504040204" pitchFamily="50" charset="-128"/>
              </a:rPr>
              <a:t> 型の変数</a:t>
            </a:r>
            <a:endParaRPr lang="en-US" altLang="ja-JP" sz="2000" dirty="0">
              <a:solidFill>
                <a:prstClr val="black"/>
              </a:solidFill>
              <a:latin typeface="メイリオ" panose="020B0604030504040204" pitchFamily="50" charset="-128"/>
            </a:endParaRPr>
          </a:p>
          <a:p>
            <a:pPr algn="ctr">
              <a:lnSpc>
                <a:spcPct val="200000"/>
              </a:lnSpc>
            </a:pPr>
            <a:r>
              <a:rPr lang="en-US" altLang="ja-JP" sz="2000" dirty="0">
                <a:solidFill>
                  <a:prstClr val="black"/>
                </a:solidFill>
                <a:latin typeface="メイリオ" panose="020B0604030504040204" pitchFamily="50" charset="-128"/>
              </a:rPr>
              <a:t>score[0], score[1], score[2], score[3], score[4]</a:t>
            </a:r>
          </a:p>
          <a:p>
            <a:pPr algn="r">
              <a:lnSpc>
                <a:spcPct val="200000"/>
              </a:lnSpc>
            </a:pPr>
            <a:r>
              <a:rPr lang="ja-JP" altLang="en-US" sz="2000" dirty="0">
                <a:solidFill>
                  <a:prstClr val="black"/>
                </a:solidFill>
                <a:latin typeface="メイリオ" panose="020B0604030504040204" pitchFamily="50" charset="-128"/>
              </a:rPr>
              <a:t>が生成される！</a:t>
            </a:r>
            <a:endParaRPr lang="en-US" altLang="ja-JP" sz="2000" dirty="0">
              <a:solidFill>
                <a:prstClr val="black"/>
              </a:solidFill>
              <a:latin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9778869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6377213-AEB5-48DB-8463-0FECEC455E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配列の初期化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0D99D3C5-32DE-4C18-99D6-FD54C7C0F4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6C14D-EA41-4345-9FBD-80272997C6CD}" type="slidenum">
              <a:rPr kumimoji="1" lang="ja-JP" altLang="en-US" smtClean="0"/>
              <a:t>44</a:t>
            </a:fld>
            <a:endParaRPr kumimoji="1" lang="ja-JP" altLang="en-US"/>
          </a:p>
        </p:txBody>
      </p:sp>
      <p:sp>
        <p:nvSpPr>
          <p:cNvPr id="5" name="角丸四角形 5">
            <a:extLst>
              <a:ext uri="{FF2B5EF4-FFF2-40B4-BE49-F238E27FC236}">
                <a16:creationId xmlns:a16="http://schemas.microsoft.com/office/drawing/2014/main" id="{3E97B1B7-5358-4302-B436-57FC9D8B55A4}"/>
              </a:ext>
            </a:extLst>
          </p:cNvPr>
          <p:cNvSpPr/>
          <p:nvPr/>
        </p:nvSpPr>
        <p:spPr>
          <a:xfrm>
            <a:off x="802437" y="1720253"/>
            <a:ext cx="7539126" cy="2576877"/>
          </a:xfrm>
          <a:prstGeom prst="roundRect">
            <a:avLst>
              <a:gd name="adj" fmla="val 5840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36000" rtlCol="0" anchor="ctr"/>
          <a:lstStyle/>
          <a:p>
            <a:pPr>
              <a:lnSpc>
                <a:spcPct val="150000"/>
              </a:lnSpc>
            </a:pPr>
            <a:r>
              <a:rPr lang="en-US" altLang="ja-JP" sz="1600" dirty="0" err="1">
                <a:solidFill>
                  <a:srgbClr val="0000FF"/>
                </a:solidFill>
                <a:latin typeface="+mj-lt"/>
                <a:ea typeface="Ricty Diminished" panose="020B0509020203020207" pitchFamily="49" charset="-128"/>
                <a:cs typeface="ＭＳ Ｐゴシック" panose="020B0600070205080204" pitchFamily="50" charset="-128"/>
              </a:rPr>
              <a:t>int</a:t>
            </a:r>
            <a:r>
              <a:rPr lang="en-US" altLang="ja-JP" sz="1600" dirty="0">
                <a:solidFill>
                  <a:schemeClr val="tx1"/>
                </a:solidFill>
                <a:latin typeface="+mj-lt"/>
                <a:ea typeface="Ricty Diminished" panose="020B0509020203020207" pitchFamily="49" charset="-128"/>
                <a:cs typeface="ＭＳ Ｐゴシック" panose="020B0600070205080204" pitchFamily="50" charset="-128"/>
              </a:rPr>
              <a:t>[]</a:t>
            </a:r>
            <a:r>
              <a:rPr lang="en-US" altLang="ja-JP" sz="1600" dirty="0">
                <a:solidFill>
                  <a:schemeClr val="tx1"/>
                </a:solidFill>
                <a:latin typeface="+mj-lt"/>
                <a:ea typeface="Ricty Diminished" panose="020B0509020203020207" pitchFamily="49" charset="-128"/>
              </a:rPr>
              <a:t> </a:t>
            </a:r>
            <a:r>
              <a:rPr lang="en-US" altLang="ja-JP" sz="1600" dirty="0">
                <a:solidFill>
                  <a:srgbClr val="009900"/>
                </a:solidFill>
                <a:latin typeface="+mj-lt"/>
                <a:ea typeface="Ricty Diminished" panose="020B0509020203020207" pitchFamily="49" charset="-128"/>
              </a:rPr>
              <a:t>score</a:t>
            </a:r>
            <a:r>
              <a:rPr lang="en-US" altLang="ja-JP" sz="1600" dirty="0">
                <a:solidFill>
                  <a:prstClr val="black"/>
                </a:solidFill>
                <a:latin typeface="+mj-lt"/>
                <a:ea typeface="Ricty Diminished" panose="020B0509020203020207" pitchFamily="49" charset="-128"/>
              </a:rPr>
              <a:t> = </a:t>
            </a:r>
            <a:r>
              <a:rPr lang="en-US" altLang="ja-JP" sz="1600" dirty="0">
                <a:solidFill>
                  <a:srgbClr val="0000FF"/>
                </a:solidFill>
                <a:latin typeface="+mj-lt"/>
                <a:ea typeface="Ricty Diminished" panose="020B0509020203020207" pitchFamily="49" charset="-128"/>
              </a:rPr>
              <a:t>new</a:t>
            </a:r>
            <a:r>
              <a:rPr lang="en-US" altLang="ja-JP" sz="1600" dirty="0">
                <a:solidFill>
                  <a:prstClr val="black"/>
                </a:solidFill>
                <a:latin typeface="+mj-lt"/>
                <a:ea typeface="Ricty Diminished" panose="020B0509020203020207" pitchFamily="49" charset="-128"/>
              </a:rPr>
              <a:t> </a:t>
            </a:r>
            <a:r>
              <a:rPr lang="en-US" altLang="ja-JP" sz="1600" dirty="0" err="1">
                <a:solidFill>
                  <a:srgbClr val="0000FF"/>
                </a:solidFill>
                <a:latin typeface="+mj-lt"/>
                <a:ea typeface="Ricty Diminished" panose="020B0509020203020207" pitchFamily="49" charset="-128"/>
              </a:rPr>
              <a:t>int</a:t>
            </a:r>
            <a:r>
              <a:rPr lang="en-US" altLang="ja-JP" sz="1600" dirty="0">
                <a:solidFill>
                  <a:prstClr val="black"/>
                </a:solidFill>
                <a:latin typeface="+mj-lt"/>
                <a:ea typeface="Ricty Diminished" panose="020B0509020203020207" pitchFamily="49" charset="-128"/>
              </a:rPr>
              <a:t>[5];</a:t>
            </a:r>
          </a:p>
          <a:p>
            <a:pPr>
              <a:lnSpc>
                <a:spcPct val="150000"/>
              </a:lnSpc>
            </a:pPr>
            <a:r>
              <a:rPr lang="en-US" altLang="ja-JP" sz="1600" dirty="0">
                <a:solidFill>
                  <a:srgbClr val="009900"/>
                </a:solidFill>
                <a:latin typeface="+mj-lt"/>
                <a:ea typeface="Ricty Diminished" panose="020B0509020203020207" pitchFamily="49" charset="-128"/>
              </a:rPr>
              <a:t>score</a:t>
            </a:r>
            <a:r>
              <a:rPr lang="en-US" altLang="ja-JP" sz="1600" dirty="0">
                <a:solidFill>
                  <a:prstClr val="black"/>
                </a:solidFill>
                <a:latin typeface="+mj-lt"/>
                <a:ea typeface="Ricty Diminished" panose="020B0509020203020207" pitchFamily="49" charset="-128"/>
              </a:rPr>
              <a:t>[0] = 50;</a:t>
            </a:r>
          </a:p>
          <a:p>
            <a:pPr>
              <a:lnSpc>
                <a:spcPct val="150000"/>
              </a:lnSpc>
            </a:pPr>
            <a:r>
              <a:rPr lang="en-US" altLang="ja-JP" sz="1600" dirty="0">
                <a:solidFill>
                  <a:srgbClr val="009900"/>
                </a:solidFill>
                <a:latin typeface="+mj-lt"/>
                <a:ea typeface="Ricty Diminished" panose="020B0509020203020207" pitchFamily="49" charset="-128"/>
              </a:rPr>
              <a:t>score</a:t>
            </a:r>
            <a:r>
              <a:rPr lang="en-US" altLang="ja-JP" sz="1600" dirty="0">
                <a:solidFill>
                  <a:prstClr val="black"/>
                </a:solidFill>
                <a:latin typeface="+mj-lt"/>
                <a:ea typeface="Ricty Diminished" panose="020B0509020203020207" pitchFamily="49" charset="-128"/>
              </a:rPr>
              <a:t>[1] = 80;</a:t>
            </a:r>
          </a:p>
          <a:p>
            <a:pPr>
              <a:lnSpc>
                <a:spcPct val="150000"/>
              </a:lnSpc>
            </a:pPr>
            <a:r>
              <a:rPr lang="en-US" altLang="ja-JP" sz="1600" dirty="0">
                <a:solidFill>
                  <a:srgbClr val="009900"/>
                </a:solidFill>
                <a:latin typeface="+mj-lt"/>
                <a:ea typeface="Ricty Diminished" panose="020B0509020203020207" pitchFamily="49" charset="-128"/>
              </a:rPr>
              <a:t>score</a:t>
            </a:r>
            <a:r>
              <a:rPr lang="en-US" altLang="ja-JP" sz="1600" dirty="0">
                <a:solidFill>
                  <a:prstClr val="black"/>
                </a:solidFill>
                <a:latin typeface="+mj-lt"/>
                <a:ea typeface="Ricty Diminished" panose="020B0509020203020207" pitchFamily="49" charset="-128"/>
              </a:rPr>
              <a:t>[2] = 70;</a:t>
            </a:r>
          </a:p>
          <a:p>
            <a:pPr>
              <a:lnSpc>
                <a:spcPct val="150000"/>
              </a:lnSpc>
            </a:pPr>
            <a:r>
              <a:rPr lang="en-US" altLang="ja-JP" sz="1600" dirty="0">
                <a:solidFill>
                  <a:srgbClr val="009900"/>
                </a:solidFill>
                <a:latin typeface="+mj-lt"/>
                <a:ea typeface="Ricty Diminished" panose="020B0509020203020207" pitchFamily="49" charset="-128"/>
              </a:rPr>
              <a:t>score</a:t>
            </a:r>
            <a:r>
              <a:rPr lang="en-US" altLang="ja-JP" sz="1600" dirty="0">
                <a:solidFill>
                  <a:prstClr val="black"/>
                </a:solidFill>
                <a:latin typeface="+mj-lt"/>
                <a:ea typeface="Ricty Diminished" panose="020B0509020203020207" pitchFamily="49" charset="-128"/>
              </a:rPr>
              <a:t>[3] = 100;</a:t>
            </a:r>
          </a:p>
          <a:p>
            <a:pPr>
              <a:lnSpc>
                <a:spcPct val="150000"/>
              </a:lnSpc>
            </a:pPr>
            <a:r>
              <a:rPr lang="en-US" altLang="ja-JP" sz="1600" dirty="0">
                <a:solidFill>
                  <a:srgbClr val="009900"/>
                </a:solidFill>
                <a:latin typeface="+mj-lt"/>
                <a:ea typeface="Ricty Diminished" panose="020B0509020203020207" pitchFamily="49" charset="-128"/>
              </a:rPr>
              <a:t>score</a:t>
            </a:r>
            <a:r>
              <a:rPr lang="en-US" altLang="ja-JP" sz="1600" dirty="0">
                <a:solidFill>
                  <a:prstClr val="black"/>
                </a:solidFill>
                <a:latin typeface="+mj-lt"/>
                <a:ea typeface="Ricty Diminished" panose="020B0509020203020207" pitchFamily="49" charset="-128"/>
              </a:rPr>
              <a:t>[4] = 30;</a:t>
            </a:r>
          </a:p>
        </p:txBody>
      </p:sp>
      <p:sp>
        <p:nvSpPr>
          <p:cNvPr id="6" name="角丸四角形 5">
            <a:extLst>
              <a:ext uri="{FF2B5EF4-FFF2-40B4-BE49-F238E27FC236}">
                <a16:creationId xmlns:a16="http://schemas.microsoft.com/office/drawing/2014/main" id="{5B4EC3E5-9DB6-4096-AFF4-5B29BBFE3197}"/>
              </a:ext>
            </a:extLst>
          </p:cNvPr>
          <p:cNvSpPr/>
          <p:nvPr/>
        </p:nvSpPr>
        <p:spPr>
          <a:xfrm>
            <a:off x="802437" y="4928056"/>
            <a:ext cx="7539126" cy="500427"/>
          </a:xfrm>
          <a:prstGeom prst="roundRect">
            <a:avLst>
              <a:gd name="adj" fmla="val 22971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36000" rtlCol="0" anchor="ctr"/>
          <a:lstStyle/>
          <a:p>
            <a:pPr>
              <a:lnSpc>
                <a:spcPct val="150000"/>
              </a:lnSpc>
            </a:pPr>
            <a:r>
              <a:rPr lang="en-US" altLang="ja-JP" sz="1600" dirty="0" err="1">
                <a:solidFill>
                  <a:srgbClr val="0000FF"/>
                </a:solidFill>
                <a:latin typeface="+mj-lt"/>
                <a:ea typeface="Ricty Diminished" panose="020B0509020203020207" pitchFamily="49" charset="-128"/>
                <a:cs typeface="ＭＳ Ｐゴシック" panose="020B0600070205080204" pitchFamily="50" charset="-128"/>
              </a:rPr>
              <a:t>int</a:t>
            </a:r>
            <a:r>
              <a:rPr lang="en-US" altLang="ja-JP" sz="1600" dirty="0">
                <a:solidFill>
                  <a:schemeClr val="tx1"/>
                </a:solidFill>
                <a:latin typeface="+mj-lt"/>
                <a:ea typeface="Ricty Diminished" panose="020B0509020203020207" pitchFamily="49" charset="-128"/>
                <a:cs typeface="ＭＳ Ｐゴシック" panose="020B0600070205080204" pitchFamily="50" charset="-128"/>
              </a:rPr>
              <a:t>[]</a:t>
            </a:r>
            <a:r>
              <a:rPr lang="en-US" altLang="ja-JP" sz="1600" dirty="0">
                <a:solidFill>
                  <a:schemeClr val="tx1"/>
                </a:solidFill>
                <a:latin typeface="+mj-lt"/>
                <a:ea typeface="Ricty Diminished" panose="020B0509020203020207" pitchFamily="49" charset="-128"/>
              </a:rPr>
              <a:t> </a:t>
            </a:r>
            <a:r>
              <a:rPr lang="en-US" altLang="ja-JP" sz="1600" dirty="0">
                <a:solidFill>
                  <a:srgbClr val="009900"/>
                </a:solidFill>
                <a:latin typeface="+mj-lt"/>
                <a:ea typeface="Ricty Diminished" panose="020B0509020203020207" pitchFamily="49" charset="-128"/>
              </a:rPr>
              <a:t>score</a:t>
            </a:r>
            <a:r>
              <a:rPr lang="en-US" altLang="ja-JP" sz="1600" dirty="0">
                <a:solidFill>
                  <a:prstClr val="black"/>
                </a:solidFill>
                <a:latin typeface="+mj-lt"/>
                <a:ea typeface="Ricty Diminished" panose="020B0509020203020207" pitchFamily="49" charset="-128"/>
              </a:rPr>
              <a:t> = {50, 80, 70, 100, 30};</a:t>
            </a:r>
          </a:p>
        </p:txBody>
      </p:sp>
      <p:sp>
        <p:nvSpPr>
          <p:cNvPr id="8" name="角丸四角形 1">
            <a:extLst>
              <a:ext uri="{FF2B5EF4-FFF2-40B4-BE49-F238E27FC236}">
                <a16:creationId xmlns:a16="http://schemas.microsoft.com/office/drawing/2014/main" id="{02B2E87B-96B2-4252-AF41-44BDBA6A7E1B}"/>
              </a:ext>
            </a:extLst>
          </p:cNvPr>
          <p:cNvSpPr/>
          <p:nvPr/>
        </p:nvSpPr>
        <p:spPr>
          <a:xfrm>
            <a:off x="545262" y="1229274"/>
            <a:ext cx="3102813" cy="43283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r>
              <a:rPr kumimoji="1" lang="ja-JP" altLang="en-US" b="1" dirty="0"/>
              <a:t>各要素への数値の代入</a:t>
            </a:r>
          </a:p>
        </p:txBody>
      </p:sp>
      <p:sp>
        <p:nvSpPr>
          <p:cNvPr id="9" name="角丸四角形 1">
            <a:extLst>
              <a:ext uri="{FF2B5EF4-FFF2-40B4-BE49-F238E27FC236}">
                <a16:creationId xmlns:a16="http://schemas.microsoft.com/office/drawing/2014/main" id="{70F46136-C272-4E9D-B120-84332EE99DFC}"/>
              </a:ext>
            </a:extLst>
          </p:cNvPr>
          <p:cNvSpPr/>
          <p:nvPr/>
        </p:nvSpPr>
        <p:spPr>
          <a:xfrm>
            <a:off x="545262" y="4419452"/>
            <a:ext cx="3102813" cy="43283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r>
              <a:rPr lang="ja-JP" altLang="en-US" b="1" dirty="0"/>
              <a:t>宣言と初期化の一元化</a:t>
            </a:r>
            <a:endParaRPr kumimoji="1" lang="ja-JP" altLang="en-US" b="1" dirty="0"/>
          </a:p>
        </p:txBody>
      </p:sp>
      <p:sp>
        <p:nvSpPr>
          <p:cNvPr id="11" name="二等辺三角形 28">
            <a:extLst>
              <a:ext uri="{FF2B5EF4-FFF2-40B4-BE49-F238E27FC236}">
                <a16:creationId xmlns:a16="http://schemas.microsoft.com/office/drawing/2014/main" id="{F99C973E-853D-42A6-AE3A-A092840CD6CC}"/>
              </a:ext>
            </a:extLst>
          </p:cNvPr>
          <p:cNvSpPr/>
          <p:nvPr/>
        </p:nvSpPr>
        <p:spPr>
          <a:xfrm rot="5400000">
            <a:off x="7440588" y="6223523"/>
            <a:ext cx="266420" cy="292893"/>
          </a:xfrm>
          <a:custGeom>
            <a:avLst/>
            <a:gdLst>
              <a:gd name="connsiteX0" fmla="*/ 0 w 256894"/>
              <a:gd name="connsiteY0" fmla="*/ 557212 h 557212"/>
              <a:gd name="connsiteX1" fmla="*/ 128447 w 256894"/>
              <a:gd name="connsiteY1" fmla="*/ 0 h 557212"/>
              <a:gd name="connsiteX2" fmla="*/ 256894 w 256894"/>
              <a:gd name="connsiteY2" fmla="*/ 557212 h 557212"/>
              <a:gd name="connsiteX3" fmla="*/ 0 w 256894"/>
              <a:gd name="connsiteY3" fmla="*/ 557212 h 557212"/>
              <a:gd name="connsiteX0" fmla="*/ 106503 w 363397"/>
              <a:gd name="connsiteY0" fmla="*/ 506412 h 506412"/>
              <a:gd name="connsiteX1" fmla="*/ 0 w 363397"/>
              <a:gd name="connsiteY1" fmla="*/ 0 h 506412"/>
              <a:gd name="connsiteX2" fmla="*/ 363397 w 363397"/>
              <a:gd name="connsiteY2" fmla="*/ 506412 h 506412"/>
              <a:gd name="connsiteX3" fmla="*/ 106503 w 363397"/>
              <a:gd name="connsiteY3" fmla="*/ 506412 h 506412"/>
              <a:gd name="connsiteX0" fmla="*/ 142513 w 399407"/>
              <a:gd name="connsiteY0" fmla="*/ 442912 h 442912"/>
              <a:gd name="connsiteX1" fmla="*/ 1 w 399407"/>
              <a:gd name="connsiteY1" fmla="*/ 0 h 442912"/>
              <a:gd name="connsiteX2" fmla="*/ 399407 w 399407"/>
              <a:gd name="connsiteY2" fmla="*/ 442912 h 442912"/>
              <a:gd name="connsiteX3" fmla="*/ 142513 w 399407"/>
              <a:gd name="connsiteY3" fmla="*/ 442912 h 442912"/>
              <a:gd name="connsiteX0" fmla="*/ 179991 w 436885"/>
              <a:gd name="connsiteY0" fmla="*/ 376237 h 376237"/>
              <a:gd name="connsiteX1" fmla="*/ 0 w 436885"/>
              <a:gd name="connsiteY1" fmla="*/ 0 h 376237"/>
              <a:gd name="connsiteX2" fmla="*/ 436885 w 436885"/>
              <a:gd name="connsiteY2" fmla="*/ 376237 h 376237"/>
              <a:gd name="connsiteX3" fmla="*/ 179991 w 436885"/>
              <a:gd name="connsiteY3" fmla="*/ 376237 h 376237"/>
              <a:gd name="connsiteX0" fmla="*/ 92542 w 349436"/>
              <a:gd name="connsiteY0" fmla="*/ 292893 h 292893"/>
              <a:gd name="connsiteX1" fmla="*/ 1 w 349436"/>
              <a:gd name="connsiteY1" fmla="*/ 0 h 292893"/>
              <a:gd name="connsiteX2" fmla="*/ 349436 w 349436"/>
              <a:gd name="connsiteY2" fmla="*/ 292893 h 292893"/>
              <a:gd name="connsiteX3" fmla="*/ 92542 w 349436"/>
              <a:gd name="connsiteY3" fmla="*/ 292893 h 292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9436" h="292893">
                <a:moveTo>
                  <a:pt x="92542" y="292893"/>
                </a:moveTo>
                <a:lnTo>
                  <a:pt x="1" y="0"/>
                </a:lnTo>
                <a:lnTo>
                  <a:pt x="349436" y="292893"/>
                </a:lnTo>
                <a:lnTo>
                  <a:pt x="92542" y="292893"/>
                </a:lnTo>
                <a:close/>
              </a:path>
            </a:pathLst>
          </a:custGeom>
          <a:solidFill>
            <a:schemeClr val="bg1"/>
          </a:solidFill>
          <a:ln w="22225" cap="sq">
            <a:solidFill>
              <a:schemeClr val="tx1">
                <a:lumMod val="60000"/>
                <a:lumOff val="4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AutoShape 3">
            <a:extLst>
              <a:ext uri="{FF2B5EF4-FFF2-40B4-BE49-F238E27FC236}">
                <a16:creationId xmlns:a16="http://schemas.microsoft.com/office/drawing/2014/main" id="{DE5E9DCA-BF2D-4B05-B192-9A3A06E7EEA0}"/>
              </a:ext>
            </a:extLst>
          </p:cNvPr>
          <p:cNvSpPr>
            <a:spLocks noChangeArrowheads="1"/>
          </p:cNvSpPr>
          <p:nvPr/>
        </p:nvSpPr>
        <p:spPr bwMode="gray">
          <a:xfrm>
            <a:off x="1646471" y="5969168"/>
            <a:ext cx="5795610" cy="621848"/>
          </a:xfrm>
          <a:prstGeom prst="roundRect">
            <a:avLst/>
          </a:prstGeom>
          <a:solidFill>
            <a:schemeClr val="bg1"/>
          </a:solidFill>
          <a:ln w="22225">
            <a:solidFill>
              <a:schemeClr val="tx1">
                <a:lumMod val="60000"/>
                <a:lumOff val="40000"/>
              </a:schemeClr>
            </a:solidFill>
            <a:round/>
            <a:headEnd/>
            <a:tailEnd/>
          </a:ln>
          <a:effectLst/>
        </p:spPr>
        <p:txBody>
          <a:bodyPr wrap="none" tIns="108000" anchor="ctr"/>
          <a:lstStyle/>
          <a:p>
            <a:pPr algn="ctr"/>
            <a:r>
              <a:rPr lang="ja-JP" altLang="en-US" dirty="0">
                <a:latin typeface="+mn-ea"/>
              </a:rPr>
              <a:t>初期化しなかった場合、各要素には </a:t>
            </a:r>
            <a:r>
              <a:rPr lang="en-US" altLang="ja-JP" dirty="0">
                <a:latin typeface="+mn-ea"/>
              </a:rPr>
              <a:t>0 </a:t>
            </a:r>
            <a:r>
              <a:rPr lang="ja-JP" altLang="en-US" dirty="0">
                <a:latin typeface="+mn-ea"/>
              </a:rPr>
              <a:t>が格納される</a:t>
            </a:r>
          </a:p>
        </p:txBody>
      </p:sp>
      <p:grpSp>
        <p:nvGrpSpPr>
          <p:cNvPr id="13" name="グループ化 12">
            <a:extLst>
              <a:ext uri="{FF2B5EF4-FFF2-40B4-BE49-F238E27FC236}">
                <a16:creationId xmlns:a16="http://schemas.microsoft.com/office/drawing/2014/main" id="{70561624-A7EA-4873-82C6-61471C485AD7}"/>
              </a:ext>
            </a:extLst>
          </p:cNvPr>
          <p:cNvGrpSpPr/>
          <p:nvPr/>
        </p:nvGrpSpPr>
        <p:grpSpPr>
          <a:xfrm>
            <a:off x="7337843" y="6327540"/>
            <a:ext cx="152604" cy="143187"/>
            <a:chOff x="7160043" y="6310606"/>
            <a:chExt cx="152604" cy="143187"/>
          </a:xfrm>
        </p:grpSpPr>
        <p:sp>
          <p:nvSpPr>
            <p:cNvPr id="14" name="正方形/長方形 13">
              <a:extLst>
                <a:ext uri="{FF2B5EF4-FFF2-40B4-BE49-F238E27FC236}">
                  <a16:creationId xmlns:a16="http://schemas.microsoft.com/office/drawing/2014/main" id="{BF7BB58F-30B0-4AF0-9424-ED0D3ED854AA}"/>
                </a:ext>
              </a:extLst>
            </p:cNvPr>
            <p:cNvSpPr/>
            <p:nvPr/>
          </p:nvSpPr>
          <p:spPr>
            <a:xfrm rot="4682659">
              <a:off x="7194170" y="6276479"/>
              <a:ext cx="84349" cy="1526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正方形/長方形 14">
              <a:extLst>
                <a:ext uri="{FF2B5EF4-FFF2-40B4-BE49-F238E27FC236}">
                  <a16:creationId xmlns:a16="http://schemas.microsoft.com/office/drawing/2014/main" id="{B0BF6D9A-B829-4362-8F91-FBE0C31AD3C3}"/>
                </a:ext>
              </a:extLst>
            </p:cNvPr>
            <p:cNvSpPr/>
            <p:nvPr/>
          </p:nvSpPr>
          <p:spPr>
            <a:xfrm rot="2849046">
              <a:off x="7221499" y="6367738"/>
              <a:ext cx="71429" cy="1006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pic>
        <p:nvPicPr>
          <p:cNvPr id="17" name="図 16">
            <a:extLst>
              <a:ext uri="{FF2B5EF4-FFF2-40B4-BE49-F238E27FC236}">
                <a16:creationId xmlns:a16="http://schemas.microsoft.com/office/drawing/2014/main" id="{26F05CBC-FA65-49BE-87B1-8F8E827A183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171" t="21728" r="5946" b="6539"/>
          <a:stretch/>
        </p:blipFill>
        <p:spPr>
          <a:xfrm>
            <a:off x="7760709" y="5168353"/>
            <a:ext cx="1148516" cy="1601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10575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DAF2C4A-BA5D-4326-9F15-A639DE3162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画像の配列化</a:t>
            </a: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BF2A6372-FC9A-41E0-AB76-0AA533E678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6C14D-EA41-4345-9FBD-80272997C6CD}" type="slidenum">
              <a:rPr kumimoji="1" lang="ja-JP" altLang="en-US" smtClean="0"/>
              <a:t>45</a:t>
            </a:fld>
            <a:endParaRPr kumimoji="1" lang="ja-JP" altLang="en-US"/>
          </a:p>
        </p:txBody>
      </p:sp>
      <p:grpSp>
        <p:nvGrpSpPr>
          <p:cNvPr id="54" name="グループ化 53">
            <a:extLst>
              <a:ext uri="{FF2B5EF4-FFF2-40B4-BE49-F238E27FC236}">
                <a16:creationId xmlns:a16="http://schemas.microsoft.com/office/drawing/2014/main" id="{FD6608DD-0ED6-4030-9014-D87A42DFAAC6}"/>
              </a:ext>
            </a:extLst>
          </p:cNvPr>
          <p:cNvGrpSpPr/>
          <p:nvPr/>
        </p:nvGrpSpPr>
        <p:grpSpPr>
          <a:xfrm>
            <a:off x="3257550" y="3287713"/>
            <a:ext cx="2362200" cy="590550"/>
            <a:chOff x="3257550" y="3287713"/>
            <a:chExt cx="2362200" cy="590550"/>
          </a:xfrm>
        </p:grpSpPr>
        <p:sp>
          <p:nvSpPr>
            <p:cNvPr id="4" name="正方形/長方形 3">
              <a:extLst>
                <a:ext uri="{FF2B5EF4-FFF2-40B4-BE49-F238E27FC236}">
                  <a16:creationId xmlns:a16="http://schemas.microsoft.com/office/drawing/2014/main" id="{2DCA5900-E013-46F1-9195-6D927C7E856E}"/>
                </a:ext>
              </a:extLst>
            </p:cNvPr>
            <p:cNvSpPr/>
            <p:nvPr/>
          </p:nvSpPr>
          <p:spPr>
            <a:xfrm>
              <a:off x="3257550" y="3287713"/>
              <a:ext cx="590550" cy="590550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tIns="108000" rtlCol="0" anchor="ctr"/>
            <a:lstStyle/>
            <a:p>
              <a:pPr algn="ctr"/>
              <a:r>
                <a:rPr kumimoji="1" lang="en-US" altLang="ja-JP" dirty="0"/>
                <a:t>20</a:t>
              </a:r>
              <a:endParaRPr kumimoji="1" lang="ja-JP" altLang="en-US" dirty="0"/>
            </a:p>
          </p:txBody>
        </p:sp>
        <p:sp>
          <p:nvSpPr>
            <p:cNvPr id="5" name="正方形/長方形 4">
              <a:extLst>
                <a:ext uri="{FF2B5EF4-FFF2-40B4-BE49-F238E27FC236}">
                  <a16:creationId xmlns:a16="http://schemas.microsoft.com/office/drawing/2014/main" id="{B68DAE7E-5A76-485F-BD08-E6D74D7B356B}"/>
                </a:ext>
              </a:extLst>
            </p:cNvPr>
            <p:cNvSpPr/>
            <p:nvPr/>
          </p:nvSpPr>
          <p:spPr>
            <a:xfrm>
              <a:off x="3848100" y="3287713"/>
              <a:ext cx="590550" cy="590550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tIns="108000" rtlCol="0" anchor="ctr"/>
            <a:lstStyle/>
            <a:p>
              <a:pPr algn="ctr"/>
              <a:r>
                <a:rPr kumimoji="1" lang="en-US" altLang="ja-JP" dirty="0"/>
                <a:t>40</a:t>
              </a:r>
              <a:endParaRPr kumimoji="1" lang="ja-JP" altLang="en-US" dirty="0"/>
            </a:p>
          </p:txBody>
        </p:sp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6C6955CD-0001-45B8-AD98-F87F8003137F}"/>
                </a:ext>
              </a:extLst>
            </p:cNvPr>
            <p:cNvSpPr/>
            <p:nvPr/>
          </p:nvSpPr>
          <p:spPr>
            <a:xfrm>
              <a:off x="4438650" y="3287713"/>
              <a:ext cx="590550" cy="590550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tIns="108000" rtlCol="0" anchor="ctr"/>
            <a:lstStyle/>
            <a:p>
              <a:pPr algn="ctr"/>
              <a:r>
                <a:rPr kumimoji="1" lang="en-US" altLang="ja-JP" dirty="0"/>
                <a:t>80</a:t>
              </a:r>
              <a:endParaRPr kumimoji="1" lang="ja-JP" altLang="en-US" dirty="0"/>
            </a:p>
          </p:txBody>
        </p:sp>
        <p:sp>
          <p:nvSpPr>
            <p:cNvPr id="7" name="正方形/長方形 6">
              <a:extLst>
                <a:ext uri="{FF2B5EF4-FFF2-40B4-BE49-F238E27FC236}">
                  <a16:creationId xmlns:a16="http://schemas.microsoft.com/office/drawing/2014/main" id="{7A553F01-AD74-45BC-9DAB-EF15C12280EA}"/>
                </a:ext>
              </a:extLst>
            </p:cNvPr>
            <p:cNvSpPr/>
            <p:nvPr/>
          </p:nvSpPr>
          <p:spPr>
            <a:xfrm>
              <a:off x="5029200" y="3287713"/>
              <a:ext cx="590550" cy="590550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tIns="108000" rtlCol="0" anchor="ctr"/>
            <a:lstStyle/>
            <a:p>
              <a:pPr algn="ctr"/>
              <a:r>
                <a:rPr kumimoji="1" lang="en-US" altLang="ja-JP" dirty="0"/>
                <a:t>10</a:t>
              </a:r>
              <a:endParaRPr kumimoji="1" lang="ja-JP" altLang="en-US" dirty="0"/>
            </a:p>
          </p:txBody>
        </p:sp>
      </p:grpSp>
      <p:grpSp>
        <p:nvGrpSpPr>
          <p:cNvPr id="55" name="グループ化 54">
            <a:extLst>
              <a:ext uri="{FF2B5EF4-FFF2-40B4-BE49-F238E27FC236}">
                <a16:creationId xmlns:a16="http://schemas.microsoft.com/office/drawing/2014/main" id="{4DBAFFDB-225D-480A-95CA-1E713C82926E}"/>
              </a:ext>
            </a:extLst>
          </p:cNvPr>
          <p:cNvGrpSpPr/>
          <p:nvPr/>
        </p:nvGrpSpPr>
        <p:grpSpPr>
          <a:xfrm>
            <a:off x="3257550" y="3878263"/>
            <a:ext cx="2362200" cy="590550"/>
            <a:chOff x="3257550" y="3878263"/>
            <a:chExt cx="2362200" cy="590550"/>
          </a:xfrm>
        </p:grpSpPr>
        <p:sp>
          <p:nvSpPr>
            <p:cNvPr id="8" name="正方形/長方形 7">
              <a:extLst>
                <a:ext uri="{FF2B5EF4-FFF2-40B4-BE49-F238E27FC236}">
                  <a16:creationId xmlns:a16="http://schemas.microsoft.com/office/drawing/2014/main" id="{48721C9C-D3FF-4A64-B224-986E890A04CF}"/>
                </a:ext>
              </a:extLst>
            </p:cNvPr>
            <p:cNvSpPr/>
            <p:nvPr/>
          </p:nvSpPr>
          <p:spPr>
            <a:xfrm>
              <a:off x="3257550" y="3878263"/>
              <a:ext cx="590550" cy="590550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tIns="108000" rtlCol="0" anchor="ctr"/>
            <a:lstStyle/>
            <a:p>
              <a:pPr algn="ctr"/>
              <a:r>
                <a:rPr kumimoji="1" lang="en-US" altLang="ja-JP" dirty="0"/>
                <a:t>10</a:t>
              </a:r>
              <a:endParaRPr kumimoji="1" lang="ja-JP" altLang="en-US" dirty="0"/>
            </a:p>
          </p:txBody>
        </p:sp>
        <p:sp>
          <p:nvSpPr>
            <p:cNvPr id="9" name="正方形/長方形 8">
              <a:extLst>
                <a:ext uri="{FF2B5EF4-FFF2-40B4-BE49-F238E27FC236}">
                  <a16:creationId xmlns:a16="http://schemas.microsoft.com/office/drawing/2014/main" id="{73907986-D3B1-4323-B409-175ED2B8C19D}"/>
                </a:ext>
              </a:extLst>
            </p:cNvPr>
            <p:cNvSpPr/>
            <p:nvPr/>
          </p:nvSpPr>
          <p:spPr>
            <a:xfrm>
              <a:off x="3848100" y="3878263"/>
              <a:ext cx="590550" cy="590550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tIns="108000" rtlCol="0" anchor="ctr"/>
            <a:lstStyle/>
            <a:p>
              <a:pPr algn="ctr"/>
              <a:r>
                <a:rPr kumimoji="1" lang="en-US" altLang="ja-JP" dirty="0"/>
                <a:t>50</a:t>
              </a:r>
              <a:endParaRPr kumimoji="1" lang="ja-JP" altLang="en-US" dirty="0"/>
            </a:p>
          </p:txBody>
        </p:sp>
        <p:sp>
          <p:nvSpPr>
            <p:cNvPr id="10" name="正方形/長方形 9">
              <a:extLst>
                <a:ext uri="{FF2B5EF4-FFF2-40B4-BE49-F238E27FC236}">
                  <a16:creationId xmlns:a16="http://schemas.microsoft.com/office/drawing/2014/main" id="{04752BD6-8928-4F49-8208-3FA7184EEDAD}"/>
                </a:ext>
              </a:extLst>
            </p:cNvPr>
            <p:cNvSpPr/>
            <p:nvPr/>
          </p:nvSpPr>
          <p:spPr>
            <a:xfrm>
              <a:off x="4438650" y="3878263"/>
              <a:ext cx="590550" cy="590550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tIns="108000" rtlCol="0" anchor="ctr"/>
            <a:lstStyle/>
            <a:p>
              <a:pPr algn="ctr"/>
              <a:r>
                <a:rPr kumimoji="1" lang="en-US" altLang="ja-JP" dirty="0"/>
                <a:t>70</a:t>
              </a:r>
              <a:endParaRPr kumimoji="1" lang="ja-JP" altLang="en-US" dirty="0"/>
            </a:p>
          </p:txBody>
        </p:sp>
        <p:sp>
          <p:nvSpPr>
            <p:cNvPr id="11" name="正方形/長方形 10">
              <a:extLst>
                <a:ext uri="{FF2B5EF4-FFF2-40B4-BE49-F238E27FC236}">
                  <a16:creationId xmlns:a16="http://schemas.microsoft.com/office/drawing/2014/main" id="{E423C987-4CFD-48BB-982A-C85EF6A5E1E5}"/>
                </a:ext>
              </a:extLst>
            </p:cNvPr>
            <p:cNvSpPr/>
            <p:nvPr/>
          </p:nvSpPr>
          <p:spPr>
            <a:xfrm>
              <a:off x="5029200" y="3878263"/>
              <a:ext cx="590550" cy="590550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tIns="108000" rtlCol="0" anchor="ctr"/>
            <a:lstStyle/>
            <a:p>
              <a:pPr algn="ctr"/>
              <a:r>
                <a:rPr kumimoji="1" lang="en-US" altLang="ja-JP" dirty="0"/>
                <a:t>10</a:t>
              </a:r>
              <a:endParaRPr kumimoji="1" lang="ja-JP" altLang="en-US" dirty="0"/>
            </a:p>
          </p:txBody>
        </p:sp>
      </p:grpSp>
      <p:grpSp>
        <p:nvGrpSpPr>
          <p:cNvPr id="56" name="グループ化 55">
            <a:extLst>
              <a:ext uri="{FF2B5EF4-FFF2-40B4-BE49-F238E27FC236}">
                <a16:creationId xmlns:a16="http://schemas.microsoft.com/office/drawing/2014/main" id="{97FA496C-C849-4DD7-A5D9-EC61D26B69FE}"/>
              </a:ext>
            </a:extLst>
          </p:cNvPr>
          <p:cNvGrpSpPr/>
          <p:nvPr/>
        </p:nvGrpSpPr>
        <p:grpSpPr>
          <a:xfrm>
            <a:off x="3257550" y="4468813"/>
            <a:ext cx="2362200" cy="590550"/>
            <a:chOff x="3257550" y="4468813"/>
            <a:chExt cx="2362200" cy="590550"/>
          </a:xfrm>
        </p:grpSpPr>
        <p:sp>
          <p:nvSpPr>
            <p:cNvPr id="12" name="正方形/長方形 11">
              <a:extLst>
                <a:ext uri="{FF2B5EF4-FFF2-40B4-BE49-F238E27FC236}">
                  <a16:creationId xmlns:a16="http://schemas.microsoft.com/office/drawing/2014/main" id="{12CA49BE-CF2D-4DD0-9204-566AB8C0B920}"/>
                </a:ext>
              </a:extLst>
            </p:cNvPr>
            <p:cNvSpPr/>
            <p:nvPr/>
          </p:nvSpPr>
          <p:spPr>
            <a:xfrm>
              <a:off x="3257550" y="4468813"/>
              <a:ext cx="590550" cy="590550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tIns="108000" rtlCol="0" anchor="ctr"/>
            <a:lstStyle/>
            <a:p>
              <a:pPr algn="ctr"/>
              <a:r>
                <a:rPr kumimoji="1" lang="en-US" altLang="ja-JP" dirty="0"/>
                <a:t>40</a:t>
              </a:r>
              <a:endParaRPr kumimoji="1" lang="ja-JP" altLang="en-US" dirty="0"/>
            </a:p>
          </p:txBody>
        </p:sp>
        <p:sp>
          <p:nvSpPr>
            <p:cNvPr id="13" name="正方形/長方形 12">
              <a:extLst>
                <a:ext uri="{FF2B5EF4-FFF2-40B4-BE49-F238E27FC236}">
                  <a16:creationId xmlns:a16="http://schemas.microsoft.com/office/drawing/2014/main" id="{7495F29A-D334-4B29-A9C0-CAF78969CA33}"/>
                </a:ext>
              </a:extLst>
            </p:cNvPr>
            <p:cNvSpPr/>
            <p:nvPr/>
          </p:nvSpPr>
          <p:spPr>
            <a:xfrm>
              <a:off x="3848100" y="4468813"/>
              <a:ext cx="590550" cy="590550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tIns="108000" rtlCol="0" anchor="ctr"/>
            <a:lstStyle/>
            <a:p>
              <a:pPr algn="ctr"/>
              <a:r>
                <a:rPr kumimoji="1" lang="en-US" altLang="ja-JP" dirty="0"/>
                <a:t>0</a:t>
              </a:r>
              <a:endParaRPr kumimoji="1" lang="ja-JP" altLang="en-US" dirty="0"/>
            </a:p>
          </p:txBody>
        </p:sp>
        <p:sp>
          <p:nvSpPr>
            <p:cNvPr id="14" name="正方形/長方形 13">
              <a:extLst>
                <a:ext uri="{FF2B5EF4-FFF2-40B4-BE49-F238E27FC236}">
                  <a16:creationId xmlns:a16="http://schemas.microsoft.com/office/drawing/2014/main" id="{22713EC9-B117-43AC-947B-CA2AF9740614}"/>
                </a:ext>
              </a:extLst>
            </p:cNvPr>
            <p:cNvSpPr/>
            <p:nvPr/>
          </p:nvSpPr>
          <p:spPr>
            <a:xfrm>
              <a:off x="4438650" y="4468813"/>
              <a:ext cx="590550" cy="590550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tIns="108000" rtlCol="0" anchor="ctr"/>
            <a:lstStyle/>
            <a:p>
              <a:pPr algn="ctr"/>
              <a:r>
                <a:rPr kumimoji="1" lang="en-US" altLang="ja-JP" dirty="0"/>
                <a:t>0</a:t>
              </a:r>
              <a:endParaRPr kumimoji="1" lang="ja-JP" altLang="en-US" dirty="0"/>
            </a:p>
          </p:txBody>
        </p:sp>
        <p:sp>
          <p:nvSpPr>
            <p:cNvPr id="15" name="正方形/長方形 14">
              <a:extLst>
                <a:ext uri="{FF2B5EF4-FFF2-40B4-BE49-F238E27FC236}">
                  <a16:creationId xmlns:a16="http://schemas.microsoft.com/office/drawing/2014/main" id="{59BC1B28-B80E-4E87-A0CE-28847352DBAF}"/>
                </a:ext>
              </a:extLst>
            </p:cNvPr>
            <p:cNvSpPr/>
            <p:nvPr/>
          </p:nvSpPr>
          <p:spPr>
            <a:xfrm>
              <a:off x="5029200" y="4468813"/>
              <a:ext cx="590550" cy="590550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tIns="108000" rtlCol="0" anchor="ctr"/>
            <a:lstStyle/>
            <a:p>
              <a:pPr algn="ctr"/>
              <a:r>
                <a:rPr kumimoji="1" lang="en-US" altLang="ja-JP" dirty="0"/>
                <a:t>40</a:t>
              </a:r>
              <a:endParaRPr kumimoji="1" lang="ja-JP" altLang="en-US" dirty="0"/>
            </a:p>
          </p:txBody>
        </p:sp>
      </p:grpSp>
      <p:grpSp>
        <p:nvGrpSpPr>
          <p:cNvPr id="57" name="グループ化 56">
            <a:extLst>
              <a:ext uri="{FF2B5EF4-FFF2-40B4-BE49-F238E27FC236}">
                <a16:creationId xmlns:a16="http://schemas.microsoft.com/office/drawing/2014/main" id="{112AFB1E-655E-4877-8DB3-E912A8D385B3}"/>
              </a:ext>
            </a:extLst>
          </p:cNvPr>
          <p:cNvGrpSpPr/>
          <p:nvPr/>
        </p:nvGrpSpPr>
        <p:grpSpPr>
          <a:xfrm>
            <a:off x="3257550" y="5059363"/>
            <a:ext cx="2362200" cy="590550"/>
            <a:chOff x="3257550" y="5059363"/>
            <a:chExt cx="2362200" cy="590550"/>
          </a:xfrm>
        </p:grpSpPr>
        <p:sp>
          <p:nvSpPr>
            <p:cNvPr id="16" name="正方形/長方形 15">
              <a:extLst>
                <a:ext uri="{FF2B5EF4-FFF2-40B4-BE49-F238E27FC236}">
                  <a16:creationId xmlns:a16="http://schemas.microsoft.com/office/drawing/2014/main" id="{840C2E75-39EA-4C73-BA56-8970A98942F0}"/>
                </a:ext>
              </a:extLst>
            </p:cNvPr>
            <p:cNvSpPr/>
            <p:nvPr/>
          </p:nvSpPr>
          <p:spPr>
            <a:xfrm>
              <a:off x="3257550" y="5059363"/>
              <a:ext cx="590550" cy="590550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tIns="108000" rtlCol="0" anchor="ctr"/>
            <a:lstStyle/>
            <a:p>
              <a:pPr algn="ctr"/>
              <a:r>
                <a:rPr kumimoji="1" lang="en-US" altLang="ja-JP" dirty="0"/>
                <a:t>80</a:t>
              </a:r>
              <a:endParaRPr kumimoji="1" lang="ja-JP" altLang="en-US" dirty="0"/>
            </a:p>
          </p:txBody>
        </p:sp>
        <p:sp>
          <p:nvSpPr>
            <p:cNvPr id="17" name="正方形/長方形 16">
              <a:extLst>
                <a:ext uri="{FF2B5EF4-FFF2-40B4-BE49-F238E27FC236}">
                  <a16:creationId xmlns:a16="http://schemas.microsoft.com/office/drawing/2014/main" id="{FA452EC1-5750-482E-8077-A543CDD5A58B}"/>
                </a:ext>
              </a:extLst>
            </p:cNvPr>
            <p:cNvSpPr/>
            <p:nvPr/>
          </p:nvSpPr>
          <p:spPr>
            <a:xfrm>
              <a:off x="3848100" y="5059363"/>
              <a:ext cx="590550" cy="590550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tIns="108000" rtlCol="0" anchor="ctr"/>
            <a:lstStyle/>
            <a:p>
              <a:pPr algn="ctr"/>
              <a:r>
                <a:rPr kumimoji="1" lang="en-US" altLang="ja-JP" dirty="0"/>
                <a:t>70</a:t>
              </a:r>
              <a:endParaRPr kumimoji="1" lang="ja-JP" altLang="en-US" dirty="0"/>
            </a:p>
          </p:txBody>
        </p:sp>
        <p:sp>
          <p:nvSpPr>
            <p:cNvPr id="18" name="正方形/長方形 17">
              <a:extLst>
                <a:ext uri="{FF2B5EF4-FFF2-40B4-BE49-F238E27FC236}">
                  <a16:creationId xmlns:a16="http://schemas.microsoft.com/office/drawing/2014/main" id="{931BFE50-9986-47F9-8F42-CD48B0340DD9}"/>
                </a:ext>
              </a:extLst>
            </p:cNvPr>
            <p:cNvSpPr/>
            <p:nvPr/>
          </p:nvSpPr>
          <p:spPr>
            <a:xfrm>
              <a:off x="4438650" y="5059363"/>
              <a:ext cx="590550" cy="590550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tIns="108000" rtlCol="0" anchor="ctr"/>
            <a:lstStyle/>
            <a:p>
              <a:pPr algn="ctr"/>
              <a:r>
                <a:rPr kumimoji="1" lang="en-US" altLang="ja-JP" dirty="0"/>
                <a:t>60</a:t>
              </a:r>
              <a:endParaRPr kumimoji="1" lang="ja-JP" altLang="en-US" dirty="0"/>
            </a:p>
          </p:txBody>
        </p:sp>
        <p:sp>
          <p:nvSpPr>
            <p:cNvPr id="19" name="正方形/長方形 18">
              <a:extLst>
                <a:ext uri="{FF2B5EF4-FFF2-40B4-BE49-F238E27FC236}">
                  <a16:creationId xmlns:a16="http://schemas.microsoft.com/office/drawing/2014/main" id="{72208A7A-630A-4998-B31F-6072393B260E}"/>
                </a:ext>
              </a:extLst>
            </p:cNvPr>
            <p:cNvSpPr/>
            <p:nvPr/>
          </p:nvSpPr>
          <p:spPr>
            <a:xfrm>
              <a:off x="5029200" y="5059363"/>
              <a:ext cx="590550" cy="590550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tIns="108000" rtlCol="0" anchor="ctr"/>
            <a:lstStyle/>
            <a:p>
              <a:pPr algn="ctr"/>
              <a:r>
                <a:rPr kumimoji="1" lang="en-US" altLang="ja-JP" dirty="0"/>
                <a:t>50</a:t>
              </a:r>
              <a:endParaRPr kumimoji="1" lang="ja-JP" altLang="en-US" dirty="0"/>
            </a:p>
          </p:txBody>
        </p:sp>
      </p:grpSp>
      <p:sp>
        <p:nvSpPr>
          <p:cNvPr id="20" name="コンテンツ プレースホルダー 2">
            <a:extLst>
              <a:ext uri="{FF2B5EF4-FFF2-40B4-BE49-F238E27FC236}">
                <a16:creationId xmlns:a16="http://schemas.microsoft.com/office/drawing/2014/main" id="{3EB854CB-6155-4D7C-A02A-5FCBEF4B587B}"/>
              </a:ext>
            </a:extLst>
          </p:cNvPr>
          <p:cNvSpPr txBox="1">
            <a:spLocks/>
          </p:cNvSpPr>
          <p:nvPr/>
        </p:nvSpPr>
        <p:spPr>
          <a:xfrm>
            <a:off x="628650" y="1628775"/>
            <a:ext cx="7886700" cy="9525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l"/>
              <a:defRPr kumimoji="1"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l"/>
              <a:defRPr kumimoji="1"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l"/>
              <a:defRPr kumimoji="1"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l"/>
              <a:defRPr kumimoji="1"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l"/>
              <a:defRPr kumimoji="1"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ja-JP" altLang="en-US" dirty="0"/>
              <a:t>以下のような </a:t>
            </a:r>
            <a:r>
              <a:rPr lang="en-US" altLang="ja-JP" dirty="0"/>
              <a:t>4 x 4 </a:t>
            </a:r>
            <a:r>
              <a:rPr lang="ja-JP" altLang="en-US" dirty="0"/>
              <a:t>の画像（グレー）情報を</a:t>
            </a:r>
            <a:endParaRPr lang="en-US" altLang="ja-JP" dirty="0"/>
          </a:p>
          <a:p>
            <a:pPr marL="0" indent="0" algn="ctr">
              <a:buNone/>
            </a:pPr>
            <a:r>
              <a:rPr lang="ja-JP" altLang="en-US" dirty="0"/>
              <a:t>配列に格納することを考える</a:t>
            </a:r>
          </a:p>
        </p:txBody>
      </p:sp>
      <p:sp>
        <p:nvSpPr>
          <p:cNvPr id="21" name="二等辺三角形 28">
            <a:extLst>
              <a:ext uri="{FF2B5EF4-FFF2-40B4-BE49-F238E27FC236}">
                <a16:creationId xmlns:a16="http://schemas.microsoft.com/office/drawing/2014/main" id="{156E25E6-CBCB-4336-86B1-6D7DB6036BA4}"/>
              </a:ext>
            </a:extLst>
          </p:cNvPr>
          <p:cNvSpPr/>
          <p:nvPr/>
        </p:nvSpPr>
        <p:spPr>
          <a:xfrm rot="5400000">
            <a:off x="7440588" y="6223523"/>
            <a:ext cx="266420" cy="292893"/>
          </a:xfrm>
          <a:custGeom>
            <a:avLst/>
            <a:gdLst>
              <a:gd name="connsiteX0" fmla="*/ 0 w 256894"/>
              <a:gd name="connsiteY0" fmla="*/ 557212 h 557212"/>
              <a:gd name="connsiteX1" fmla="*/ 128447 w 256894"/>
              <a:gd name="connsiteY1" fmla="*/ 0 h 557212"/>
              <a:gd name="connsiteX2" fmla="*/ 256894 w 256894"/>
              <a:gd name="connsiteY2" fmla="*/ 557212 h 557212"/>
              <a:gd name="connsiteX3" fmla="*/ 0 w 256894"/>
              <a:gd name="connsiteY3" fmla="*/ 557212 h 557212"/>
              <a:gd name="connsiteX0" fmla="*/ 106503 w 363397"/>
              <a:gd name="connsiteY0" fmla="*/ 506412 h 506412"/>
              <a:gd name="connsiteX1" fmla="*/ 0 w 363397"/>
              <a:gd name="connsiteY1" fmla="*/ 0 h 506412"/>
              <a:gd name="connsiteX2" fmla="*/ 363397 w 363397"/>
              <a:gd name="connsiteY2" fmla="*/ 506412 h 506412"/>
              <a:gd name="connsiteX3" fmla="*/ 106503 w 363397"/>
              <a:gd name="connsiteY3" fmla="*/ 506412 h 506412"/>
              <a:gd name="connsiteX0" fmla="*/ 142513 w 399407"/>
              <a:gd name="connsiteY0" fmla="*/ 442912 h 442912"/>
              <a:gd name="connsiteX1" fmla="*/ 1 w 399407"/>
              <a:gd name="connsiteY1" fmla="*/ 0 h 442912"/>
              <a:gd name="connsiteX2" fmla="*/ 399407 w 399407"/>
              <a:gd name="connsiteY2" fmla="*/ 442912 h 442912"/>
              <a:gd name="connsiteX3" fmla="*/ 142513 w 399407"/>
              <a:gd name="connsiteY3" fmla="*/ 442912 h 442912"/>
              <a:gd name="connsiteX0" fmla="*/ 179991 w 436885"/>
              <a:gd name="connsiteY0" fmla="*/ 376237 h 376237"/>
              <a:gd name="connsiteX1" fmla="*/ 0 w 436885"/>
              <a:gd name="connsiteY1" fmla="*/ 0 h 376237"/>
              <a:gd name="connsiteX2" fmla="*/ 436885 w 436885"/>
              <a:gd name="connsiteY2" fmla="*/ 376237 h 376237"/>
              <a:gd name="connsiteX3" fmla="*/ 179991 w 436885"/>
              <a:gd name="connsiteY3" fmla="*/ 376237 h 376237"/>
              <a:gd name="connsiteX0" fmla="*/ 92542 w 349436"/>
              <a:gd name="connsiteY0" fmla="*/ 292893 h 292893"/>
              <a:gd name="connsiteX1" fmla="*/ 1 w 349436"/>
              <a:gd name="connsiteY1" fmla="*/ 0 h 292893"/>
              <a:gd name="connsiteX2" fmla="*/ 349436 w 349436"/>
              <a:gd name="connsiteY2" fmla="*/ 292893 h 292893"/>
              <a:gd name="connsiteX3" fmla="*/ 92542 w 349436"/>
              <a:gd name="connsiteY3" fmla="*/ 292893 h 292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9436" h="292893">
                <a:moveTo>
                  <a:pt x="92542" y="292893"/>
                </a:moveTo>
                <a:lnTo>
                  <a:pt x="1" y="0"/>
                </a:lnTo>
                <a:lnTo>
                  <a:pt x="349436" y="292893"/>
                </a:lnTo>
                <a:lnTo>
                  <a:pt x="92542" y="292893"/>
                </a:lnTo>
                <a:close/>
              </a:path>
            </a:pathLst>
          </a:custGeom>
          <a:solidFill>
            <a:schemeClr val="bg1"/>
          </a:solidFill>
          <a:ln w="22225" cap="sq">
            <a:solidFill>
              <a:schemeClr val="tx1">
                <a:lumMod val="60000"/>
                <a:lumOff val="4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AutoShape 3">
            <a:extLst>
              <a:ext uri="{FF2B5EF4-FFF2-40B4-BE49-F238E27FC236}">
                <a16:creationId xmlns:a16="http://schemas.microsoft.com/office/drawing/2014/main" id="{98FBDC0A-68CB-4060-A11E-143AD84C0650}"/>
              </a:ext>
            </a:extLst>
          </p:cNvPr>
          <p:cNvSpPr>
            <a:spLocks noChangeArrowheads="1"/>
          </p:cNvSpPr>
          <p:nvPr/>
        </p:nvSpPr>
        <p:spPr bwMode="gray">
          <a:xfrm>
            <a:off x="3111969" y="5969168"/>
            <a:ext cx="4330111" cy="621848"/>
          </a:xfrm>
          <a:prstGeom prst="roundRect">
            <a:avLst/>
          </a:prstGeom>
          <a:solidFill>
            <a:schemeClr val="bg1"/>
          </a:solidFill>
          <a:ln w="22225">
            <a:solidFill>
              <a:schemeClr val="tx1">
                <a:lumMod val="60000"/>
                <a:lumOff val="40000"/>
              </a:schemeClr>
            </a:solidFill>
            <a:round/>
            <a:headEnd/>
            <a:tailEnd/>
          </a:ln>
          <a:effectLst/>
        </p:spPr>
        <p:txBody>
          <a:bodyPr wrap="none" tIns="108000" anchor="ctr"/>
          <a:lstStyle/>
          <a:p>
            <a:pPr algn="ctr"/>
            <a:r>
              <a:rPr lang="ja-JP" altLang="en-US" dirty="0">
                <a:latin typeface="+mn-ea"/>
              </a:rPr>
              <a:t>画像は通常、左上が原点の座標系</a:t>
            </a:r>
          </a:p>
        </p:txBody>
      </p:sp>
      <p:grpSp>
        <p:nvGrpSpPr>
          <p:cNvPr id="23" name="グループ化 22">
            <a:extLst>
              <a:ext uri="{FF2B5EF4-FFF2-40B4-BE49-F238E27FC236}">
                <a16:creationId xmlns:a16="http://schemas.microsoft.com/office/drawing/2014/main" id="{29FB680F-99E9-4D06-A155-ED9C6045879D}"/>
              </a:ext>
            </a:extLst>
          </p:cNvPr>
          <p:cNvGrpSpPr/>
          <p:nvPr/>
        </p:nvGrpSpPr>
        <p:grpSpPr>
          <a:xfrm>
            <a:off x="7337843" y="6327540"/>
            <a:ext cx="152604" cy="143187"/>
            <a:chOff x="7160043" y="6310606"/>
            <a:chExt cx="152604" cy="143187"/>
          </a:xfrm>
        </p:grpSpPr>
        <p:sp>
          <p:nvSpPr>
            <p:cNvPr id="24" name="正方形/長方形 23">
              <a:extLst>
                <a:ext uri="{FF2B5EF4-FFF2-40B4-BE49-F238E27FC236}">
                  <a16:creationId xmlns:a16="http://schemas.microsoft.com/office/drawing/2014/main" id="{959DC646-9393-495F-A5C8-9FEDE96370F1}"/>
                </a:ext>
              </a:extLst>
            </p:cNvPr>
            <p:cNvSpPr/>
            <p:nvPr/>
          </p:nvSpPr>
          <p:spPr>
            <a:xfrm rot="4682659">
              <a:off x="7194170" y="6276479"/>
              <a:ext cx="84349" cy="1526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5" name="正方形/長方形 24">
              <a:extLst>
                <a:ext uri="{FF2B5EF4-FFF2-40B4-BE49-F238E27FC236}">
                  <a16:creationId xmlns:a16="http://schemas.microsoft.com/office/drawing/2014/main" id="{B1032390-220F-41C8-A297-66D944218ED0}"/>
                </a:ext>
              </a:extLst>
            </p:cNvPr>
            <p:cNvSpPr/>
            <p:nvPr/>
          </p:nvSpPr>
          <p:spPr>
            <a:xfrm rot="2849046">
              <a:off x="7221499" y="6367738"/>
              <a:ext cx="71429" cy="1006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cxnSp>
        <p:nvCxnSpPr>
          <p:cNvPr id="26" name="直線矢印コネクタ 25">
            <a:extLst>
              <a:ext uri="{FF2B5EF4-FFF2-40B4-BE49-F238E27FC236}">
                <a16:creationId xmlns:a16="http://schemas.microsoft.com/office/drawing/2014/main" id="{40BE10F8-4BC6-41D3-ACBB-95C9540991D9}"/>
              </a:ext>
            </a:extLst>
          </p:cNvPr>
          <p:cNvCxnSpPr/>
          <p:nvPr/>
        </p:nvCxnSpPr>
        <p:spPr>
          <a:xfrm>
            <a:off x="3078222" y="3061009"/>
            <a:ext cx="828000" cy="0"/>
          </a:xfrm>
          <a:prstGeom prst="straightConnector1">
            <a:avLst/>
          </a:prstGeom>
          <a:ln w="28575">
            <a:solidFill>
              <a:srgbClr val="FF1919"/>
            </a:solidFill>
            <a:tailEnd type="triangle" w="lg" len="lg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7" name="直線矢印コネクタ 26">
            <a:extLst>
              <a:ext uri="{FF2B5EF4-FFF2-40B4-BE49-F238E27FC236}">
                <a16:creationId xmlns:a16="http://schemas.microsoft.com/office/drawing/2014/main" id="{156A2EBC-5C28-48D8-9666-CE3749050B6A}"/>
              </a:ext>
            </a:extLst>
          </p:cNvPr>
          <p:cNvCxnSpPr/>
          <p:nvPr/>
        </p:nvCxnSpPr>
        <p:spPr>
          <a:xfrm>
            <a:off x="3078222" y="3061009"/>
            <a:ext cx="0" cy="828000"/>
          </a:xfrm>
          <a:prstGeom prst="straightConnector1">
            <a:avLst/>
          </a:prstGeom>
          <a:ln w="28575">
            <a:solidFill>
              <a:srgbClr val="FF1919"/>
            </a:solidFill>
            <a:tailEnd type="triangle" w="lg" len="lg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8" name="コンテンツ プレースホルダー 2">
            <a:extLst>
              <a:ext uri="{FF2B5EF4-FFF2-40B4-BE49-F238E27FC236}">
                <a16:creationId xmlns:a16="http://schemas.microsoft.com/office/drawing/2014/main" id="{C1D94ED6-CBD4-4531-9F6C-C355598B7211}"/>
              </a:ext>
            </a:extLst>
          </p:cNvPr>
          <p:cNvSpPr txBox="1">
            <a:spLocks/>
          </p:cNvSpPr>
          <p:nvPr/>
        </p:nvSpPr>
        <p:spPr>
          <a:xfrm>
            <a:off x="3824435" y="2781483"/>
            <a:ext cx="311150" cy="321051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りいポップ角 R" panose="02000600000000000000" pitchFamily="50" charset="-128"/>
                <a:ea typeface="りいポップ角 R" panose="02000600000000000000" pitchFamily="50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りいポップ角 R" panose="02000600000000000000" pitchFamily="50" charset="-128"/>
                <a:ea typeface="りいポップ角 R" panose="02000600000000000000" pitchFamily="50" charset="-128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りいポップ角 R" panose="02000600000000000000" pitchFamily="50" charset="-128"/>
                <a:ea typeface="りいポップ角 R" panose="02000600000000000000" pitchFamily="50" charset="-128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りいポップ角 R" panose="02000600000000000000" pitchFamily="50" charset="-128"/>
                <a:ea typeface="りいポップ角 R" panose="02000600000000000000" pitchFamily="50" charset="-128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りいポップ角 R" panose="02000600000000000000" pitchFamily="50" charset="-128"/>
                <a:ea typeface="りいポップ角 R" panose="02000600000000000000" pitchFamily="50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ja-JP" sz="2400" dirty="0">
                <a:solidFill>
                  <a:srgbClr val="FF1919"/>
                </a:solidFill>
                <a:latin typeface="+mn-ea"/>
                <a:ea typeface="+mn-ea"/>
              </a:rPr>
              <a:t>X</a:t>
            </a:r>
            <a:endParaRPr lang="ja-JP" altLang="en-US" sz="2400" dirty="0">
              <a:solidFill>
                <a:srgbClr val="FF1919"/>
              </a:solidFill>
              <a:latin typeface="+mn-ea"/>
              <a:ea typeface="+mn-ea"/>
            </a:endParaRPr>
          </a:p>
        </p:txBody>
      </p:sp>
      <p:sp>
        <p:nvSpPr>
          <p:cNvPr id="29" name="コンテンツ プレースホルダー 2">
            <a:extLst>
              <a:ext uri="{FF2B5EF4-FFF2-40B4-BE49-F238E27FC236}">
                <a16:creationId xmlns:a16="http://schemas.microsoft.com/office/drawing/2014/main" id="{348ECC19-FA56-4C72-BF8C-4D2016726215}"/>
              </a:ext>
            </a:extLst>
          </p:cNvPr>
          <p:cNvSpPr txBox="1">
            <a:spLocks/>
          </p:cNvSpPr>
          <p:nvPr/>
        </p:nvSpPr>
        <p:spPr>
          <a:xfrm>
            <a:off x="2707161" y="3815609"/>
            <a:ext cx="311150" cy="321051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りいポップ角 R" panose="02000600000000000000" pitchFamily="50" charset="-128"/>
                <a:ea typeface="りいポップ角 R" panose="02000600000000000000" pitchFamily="50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りいポップ角 R" panose="02000600000000000000" pitchFamily="50" charset="-128"/>
                <a:ea typeface="りいポップ角 R" panose="02000600000000000000" pitchFamily="50" charset="-128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りいポップ角 R" panose="02000600000000000000" pitchFamily="50" charset="-128"/>
                <a:ea typeface="りいポップ角 R" panose="02000600000000000000" pitchFamily="50" charset="-128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りいポップ角 R" panose="02000600000000000000" pitchFamily="50" charset="-128"/>
                <a:ea typeface="りいポップ角 R" panose="02000600000000000000" pitchFamily="50" charset="-128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りいポップ角 R" panose="02000600000000000000" pitchFamily="50" charset="-128"/>
                <a:ea typeface="りいポップ角 R" panose="02000600000000000000" pitchFamily="50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ja-JP" sz="2400" dirty="0">
                <a:solidFill>
                  <a:srgbClr val="FF1919"/>
                </a:solidFill>
                <a:latin typeface="+mn-ea"/>
                <a:ea typeface="+mn-ea"/>
              </a:rPr>
              <a:t>Y</a:t>
            </a:r>
            <a:endParaRPr lang="ja-JP" altLang="en-US" sz="2400" dirty="0">
              <a:solidFill>
                <a:srgbClr val="FF1919"/>
              </a:solidFill>
              <a:latin typeface="+mn-ea"/>
              <a:ea typeface="+mn-ea"/>
            </a:endParaRPr>
          </a:p>
        </p:txBody>
      </p:sp>
      <p:sp>
        <p:nvSpPr>
          <p:cNvPr id="30" name="コンテンツ プレースホルダー 2">
            <a:extLst>
              <a:ext uri="{FF2B5EF4-FFF2-40B4-BE49-F238E27FC236}">
                <a16:creationId xmlns:a16="http://schemas.microsoft.com/office/drawing/2014/main" id="{B001069F-ECE3-4252-9519-299BD8445A65}"/>
              </a:ext>
            </a:extLst>
          </p:cNvPr>
          <p:cNvSpPr txBox="1">
            <a:spLocks/>
          </p:cNvSpPr>
          <p:nvPr/>
        </p:nvSpPr>
        <p:spPr>
          <a:xfrm>
            <a:off x="2123020" y="3078348"/>
            <a:ext cx="971550" cy="3824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りいポップ角 R" panose="02000600000000000000" pitchFamily="50" charset="-128"/>
                <a:ea typeface="りいポップ角 R" panose="02000600000000000000" pitchFamily="50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りいポップ角 R" panose="02000600000000000000" pitchFamily="50" charset="-128"/>
                <a:ea typeface="りいポップ角 R" panose="02000600000000000000" pitchFamily="50" charset="-128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りいポップ角 R" panose="02000600000000000000" pitchFamily="50" charset="-128"/>
                <a:ea typeface="りいポップ角 R" panose="02000600000000000000" pitchFamily="50" charset="-128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りいポップ角 R" panose="02000600000000000000" pitchFamily="50" charset="-128"/>
                <a:ea typeface="りいポップ角 R" panose="02000600000000000000" pitchFamily="50" charset="-128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りいポップ角 R" panose="02000600000000000000" pitchFamily="50" charset="-128"/>
                <a:ea typeface="りいポップ角 R" panose="02000600000000000000" pitchFamily="50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ja-JP" sz="2000" dirty="0">
                <a:solidFill>
                  <a:srgbClr val="FF1919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(0,0)</a:t>
            </a:r>
            <a:endParaRPr lang="ja-JP" altLang="en-US" sz="2000" dirty="0">
              <a:solidFill>
                <a:srgbClr val="FF1919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31" name="円/楕円 23">
            <a:extLst>
              <a:ext uri="{FF2B5EF4-FFF2-40B4-BE49-F238E27FC236}">
                <a16:creationId xmlns:a16="http://schemas.microsoft.com/office/drawing/2014/main" id="{11C6AF94-46D6-4D47-A946-EF505C5DF174}"/>
              </a:ext>
            </a:extLst>
          </p:cNvPr>
          <p:cNvSpPr/>
          <p:nvPr/>
        </p:nvSpPr>
        <p:spPr>
          <a:xfrm>
            <a:off x="3058758" y="3043671"/>
            <a:ext cx="53212" cy="53212"/>
          </a:xfrm>
          <a:prstGeom prst="ellipse">
            <a:avLst/>
          </a:prstGeom>
          <a:solidFill>
            <a:srgbClr val="BC0000"/>
          </a:solidFill>
          <a:ln>
            <a:solidFill>
              <a:srgbClr val="FF19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コンテンツ プレースホルダー 2">
            <a:extLst>
              <a:ext uri="{FF2B5EF4-FFF2-40B4-BE49-F238E27FC236}">
                <a16:creationId xmlns:a16="http://schemas.microsoft.com/office/drawing/2014/main" id="{3FE4D025-1B67-4476-94B7-2186577174FC}"/>
              </a:ext>
            </a:extLst>
          </p:cNvPr>
          <p:cNvSpPr txBox="1">
            <a:spLocks/>
          </p:cNvSpPr>
          <p:nvPr/>
        </p:nvSpPr>
        <p:spPr>
          <a:xfrm>
            <a:off x="5527734" y="5523905"/>
            <a:ext cx="971550" cy="3824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りいポップ角 R" panose="02000600000000000000" pitchFamily="50" charset="-128"/>
                <a:ea typeface="りいポップ角 R" panose="02000600000000000000" pitchFamily="50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りいポップ角 R" panose="02000600000000000000" pitchFamily="50" charset="-128"/>
                <a:ea typeface="りいポップ角 R" panose="02000600000000000000" pitchFamily="50" charset="-128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りいポップ角 R" panose="02000600000000000000" pitchFamily="50" charset="-128"/>
                <a:ea typeface="りいポップ角 R" panose="02000600000000000000" pitchFamily="50" charset="-128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りいポップ角 R" panose="02000600000000000000" pitchFamily="50" charset="-128"/>
                <a:ea typeface="りいポップ角 R" panose="02000600000000000000" pitchFamily="50" charset="-128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りいポップ角 R" panose="02000600000000000000" pitchFamily="50" charset="-128"/>
                <a:ea typeface="りいポップ角 R" panose="02000600000000000000" pitchFamily="50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ja-JP" sz="2000" dirty="0">
                <a:solidFill>
                  <a:srgbClr val="FF1919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(3,3)</a:t>
            </a:r>
            <a:endParaRPr lang="ja-JP" altLang="en-US" sz="2000" dirty="0">
              <a:solidFill>
                <a:srgbClr val="FF1919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33" name="コンテンツ プレースホルダー 2">
            <a:extLst>
              <a:ext uri="{FF2B5EF4-FFF2-40B4-BE49-F238E27FC236}">
                <a16:creationId xmlns:a16="http://schemas.microsoft.com/office/drawing/2014/main" id="{5EECF817-B3BB-4424-BA28-5B8086B340C4}"/>
              </a:ext>
            </a:extLst>
          </p:cNvPr>
          <p:cNvSpPr txBox="1">
            <a:spLocks/>
          </p:cNvSpPr>
          <p:nvPr/>
        </p:nvSpPr>
        <p:spPr>
          <a:xfrm>
            <a:off x="5527734" y="2936847"/>
            <a:ext cx="971550" cy="3824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りいポップ角 R" panose="02000600000000000000" pitchFamily="50" charset="-128"/>
                <a:ea typeface="りいポップ角 R" panose="02000600000000000000" pitchFamily="50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りいポップ角 R" panose="02000600000000000000" pitchFamily="50" charset="-128"/>
                <a:ea typeface="りいポップ角 R" panose="02000600000000000000" pitchFamily="50" charset="-128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りいポップ角 R" panose="02000600000000000000" pitchFamily="50" charset="-128"/>
                <a:ea typeface="りいポップ角 R" panose="02000600000000000000" pitchFamily="50" charset="-128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りいポップ角 R" panose="02000600000000000000" pitchFamily="50" charset="-128"/>
                <a:ea typeface="りいポップ角 R" panose="02000600000000000000" pitchFamily="50" charset="-128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りいポップ角 R" panose="02000600000000000000" pitchFamily="50" charset="-128"/>
                <a:ea typeface="りいポップ角 R" panose="02000600000000000000" pitchFamily="50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ja-JP" sz="2000" dirty="0">
                <a:solidFill>
                  <a:srgbClr val="FF1919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(3,0)</a:t>
            </a:r>
            <a:endParaRPr lang="ja-JP" altLang="en-US" sz="2000" dirty="0">
              <a:solidFill>
                <a:srgbClr val="FF1919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34" name="コンテンツ プレースホルダー 2">
            <a:extLst>
              <a:ext uri="{FF2B5EF4-FFF2-40B4-BE49-F238E27FC236}">
                <a16:creationId xmlns:a16="http://schemas.microsoft.com/office/drawing/2014/main" id="{C8ABE299-3327-4F50-9BF8-E76FD1B5C1FA}"/>
              </a:ext>
            </a:extLst>
          </p:cNvPr>
          <p:cNvSpPr txBox="1">
            <a:spLocks/>
          </p:cNvSpPr>
          <p:nvPr/>
        </p:nvSpPr>
        <p:spPr>
          <a:xfrm>
            <a:off x="2330391" y="5523905"/>
            <a:ext cx="971550" cy="3824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りいポップ角 R" panose="02000600000000000000" pitchFamily="50" charset="-128"/>
                <a:ea typeface="りいポップ角 R" panose="02000600000000000000" pitchFamily="50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りいポップ角 R" panose="02000600000000000000" pitchFamily="50" charset="-128"/>
                <a:ea typeface="りいポップ角 R" panose="02000600000000000000" pitchFamily="50" charset="-128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りいポップ角 R" panose="02000600000000000000" pitchFamily="50" charset="-128"/>
                <a:ea typeface="りいポップ角 R" panose="02000600000000000000" pitchFamily="50" charset="-128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りいポップ角 R" panose="02000600000000000000" pitchFamily="50" charset="-128"/>
                <a:ea typeface="りいポップ角 R" panose="02000600000000000000" pitchFamily="50" charset="-128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りいポップ角 R" panose="02000600000000000000" pitchFamily="50" charset="-128"/>
                <a:ea typeface="りいポップ角 R" panose="02000600000000000000" pitchFamily="50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ja-JP" sz="2000" dirty="0">
                <a:solidFill>
                  <a:srgbClr val="FF1919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(0,3)</a:t>
            </a:r>
            <a:endParaRPr lang="ja-JP" altLang="en-US" sz="2000" dirty="0">
              <a:solidFill>
                <a:srgbClr val="FF1919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35" name="円/楕円 23">
            <a:extLst>
              <a:ext uri="{FF2B5EF4-FFF2-40B4-BE49-F238E27FC236}">
                <a16:creationId xmlns:a16="http://schemas.microsoft.com/office/drawing/2014/main" id="{CAAF319C-BBB8-4307-AC5E-8A5D30669A42}"/>
              </a:ext>
            </a:extLst>
          </p:cNvPr>
          <p:cNvSpPr/>
          <p:nvPr/>
        </p:nvSpPr>
        <p:spPr>
          <a:xfrm>
            <a:off x="3349566" y="5470693"/>
            <a:ext cx="53212" cy="53212"/>
          </a:xfrm>
          <a:prstGeom prst="ellipse">
            <a:avLst/>
          </a:prstGeom>
          <a:solidFill>
            <a:srgbClr val="BC0000"/>
          </a:solidFill>
          <a:ln>
            <a:solidFill>
              <a:srgbClr val="FF19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円/楕円 23">
            <a:extLst>
              <a:ext uri="{FF2B5EF4-FFF2-40B4-BE49-F238E27FC236}">
                <a16:creationId xmlns:a16="http://schemas.microsoft.com/office/drawing/2014/main" id="{16FC1C51-41BD-4AF3-B15F-56E474C893B1}"/>
              </a:ext>
            </a:extLst>
          </p:cNvPr>
          <p:cNvSpPr/>
          <p:nvPr/>
        </p:nvSpPr>
        <p:spPr>
          <a:xfrm>
            <a:off x="5455117" y="3396140"/>
            <a:ext cx="53212" cy="53212"/>
          </a:xfrm>
          <a:prstGeom prst="ellipse">
            <a:avLst/>
          </a:prstGeom>
          <a:solidFill>
            <a:srgbClr val="BC0000"/>
          </a:solidFill>
          <a:ln>
            <a:solidFill>
              <a:srgbClr val="FF19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円/楕円 23">
            <a:extLst>
              <a:ext uri="{FF2B5EF4-FFF2-40B4-BE49-F238E27FC236}">
                <a16:creationId xmlns:a16="http://schemas.microsoft.com/office/drawing/2014/main" id="{350030AF-71D2-4034-9B4C-18C1EF936DDC}"/>
              </a:ext>
            </a:extLst>
          </p:cNvPr>
          <p:cNvSpPr/>
          <p:nvPr/>
        </p:nvSpPr>
        <p:spPr>
          <a:xfrm>
            <a:off x="5448767" y="5478345"/>
            <a:ext cx="53212" cy="53212"/>
          </a:xfrm>
          <a:prstGeom prst="ellipse">
            <a:avLst/>
          </a:prstGeom>
          <a:solidFill>
            <a:srgbClr val="BC0000"/>
          </a:solidFill>
          <a:ln>
            <a:solidFill>
              <a:srgbClr val="FF19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8" name="直線矢印コネクタ 37">
            <a:extLst>
              <a:ext uri="{FF2B5EF4-FFF2-40B4-BE49-F238E27FC236}">
                <a16:creationId xmlns:a16="http://schemas.microsoft.com/office/drawing/2014/main" id="{3677306D-C62A-4687-9046-A900473267F7}"/>
              </a:ext>
            </a:extLst>
          </p:cNvPr>
          <p:cNvCxnSpPr>
            <a:cxnSpLocks/>
            <a:stCxn id="36" idx="7"/>
          </p:cNvCxnSpPr>
          <p:nvPr/>
        </p:nvCxnSpPr>
        <p:spPr>
          <a:xfrm flipV="1">
            <a:off x="5500536" y="3096883"/>
            <a:ext cx="214464" cy="307050"/>
          </a:xfrm>
          <a:prstGeom prst="straightConnector1">
            <a:avLst/>
          </a:prstGeom>
          <a:ln w="19050">
            <a:solidFill>
              <a:srgbClr val="FF1919"/>
            </a:solidFill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2" name="直線矢印コネクタ 41">
            <a:extLst>
              <a:ext uri="{FF2B5EF4-FFF2-40B4-BE49-F238E27FC236}">
                <a16:creationId xmlns:a16="http://schemas.microsoft.com/office/drawing/2014/main" id="{30076815-AD8C-4478-A4C9-FEAADDC8F197}"/>
              </a:ext>
            </a:extLst>
          </p:cNvPr>
          <p:cNvCxnSpPr>
            <a:cxnSpLocks/>
            <a:stCxn id="37" idx="5"/>
          </p:cNvCxnSpPr>
          <p:nvPr/>
        </p:nvCxnSpPr>
        <p:spPr>
          <a:xfrm>
            <a:off x="5494186" y="5523764"/>
            <a:ext cx="220814" cy="178693"/>
          </a:xfrm>
          <a:prstGeom prst="straightConnector1">
            <a:avLst/>
          </a:prstGeom>
          <a:ln w="19050">
            <a:solidFill>
              <a:srgbClr val="FF1919"/>
            </a:solidFill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5" name="直線矢印コネクタ 44">
            <a:extLst>
              <a:ext uri="{FF2B5EF4-FFF2-40B4-BE49-F238E27FC236}">
                <a16:creationId xmlns:a16="http://schemas.microsoft.com/office/drawing/2014/main" id="{FD4E3CCA-2451-4EB5-8FA8-CC2749B10821}"/>
              </a:ext>
            </a:extLst>
          </p:cNvPr>
          <p:cNvCxnSpPr>
            <a:cxnSpLocks/>
            <a:stCxn id="35" idx="3"/>
          </p:cNvCxnSpPr>
          <p:nvPr/>
        </p:nvCxnSpPr>
        <p:spPr>
          <a:xfrm flipH="1">
            <a:off x="3126052" y="5516112"/>
            <a:ext cx="231307" cy="129905"/>
          </a:xfrm>
          <a:prstGeom prst="straightConnector1">
            <a:avLst/>
          </a:prstGeom>
          <a:ln w="19050">
            <a:solidFill>
              <a:srgbClr val="FF1919"/>
            </a:solidFill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0" name="円/楕円 23">
            <a:extLst>
              <a:ext uri="{FF2B5EF4-FFF2-40B4-BE49-F238E27FC236}">
                <a16:creationId xmlns:a16="http://schemas.microsoft.com/office/drawing/2014/main" id="{A1BD86E0-8BFD-4994-87F6-C8BEDDA4CC4F}"/>
              </a:ext>
            </a:extLst>
          </p:cNvPr>
          <p:cNvSpPr/>
          <p:nvPr/>
        </p:nvSpPr>
        <p:spPr>
          <a:xfrm>
            <a:off x="3377711" y="3416424"/>
            <a:ext cx="53212" cy="53212"/>
          </a:xfrm>
          <a:prstGeom prst="ellipse">
            <a:avLst/>
          </a:prstGeom>
          <a:solidFill>
            <a:srgbClr val="BC0000"/>
          </a:solidFill>
          <a:ln>
            <a:solidFill>
              <a:srgbClr val="FF19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1" name="直線矢印コネクタ 50">
            <a:extLst>
              <a:ext uri="{FF2B5EF4-FFF2-40B4-BE49-F238E27FC236}">
                <a16:creationId xmlns:a16="http://schemas.microsoft.com/office/drawing/2014/main" id="{9A8FFFC7-658C-412B-AC7C-C5CE3FF27E08}"/>
              </a:ext>
            </a:extLst>
          </p:cNvPr>
          <p:cNvCxnSpPr>
            <a:cxnSpLocks/>
            <a:stCxn id="50" idx="2"/>
          </p:cNvCxnSpPr>
          <p:nvPr/>
        </p:nvCxnSpPr>
        <p:spPr>
          <a:xfrm flipH="1" flipV="1">
            <a:off x="2948283" y="3299156"/>
            <a:ext cx="429428" cy="143874"/>
          </a:xfrm>
          <a:prstGeom prst="straightConnector1">
            <a:avLst/>
          </a:prstGeom>
          <a:ln w="19050">
            <a:solidFill>
              <a:srgbClr val="FF1919"/>
            </a:solidFill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58" name="図 57">
            <a:extLst>
              <a:ext uri="{FF2B5EF4-FFF2-40B4-BE49-F238E27FC236}">
                <a16:creationId xmlns:a16="http://schemas.microsoft.com/office/drawing/2014/main" id="{BB95D8B4-4E56-45D1-9947-6B4AB56DBD6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5886" y="5715143"/>
            <a:ext cx="889191" cy="889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59256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DAF2C4A-BA5D-4326-9F15-A639DE3162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画像の配列化</a:t>
            </a: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BF2A6372-FC9A-41E0-AB76-0AA533E678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6C14D-EA41-4345-9FBD-80272997C6CD}" type="slidenum">
              <a:rPr kumimoji="1" lang="ja-JP" altLang="en-US" smtClean="0"/>
              <a:t>46</a:t>
            </a:fld>
            <a:endParaRPr kumimoji="1" lang="ja-JP" altLang="en-US"/>
          </a:p>
        </p:txBody>
      </p:sp>
      <p:grpSp>
        <p:nvGrpSpPr>
          <p:cNvPr id="54" name="グループ化 53">
            <a:extLst>
              <a:ext uri="{FF2B5EF4-FFF2-40B4-BE49-F238E27FC236}">
                <a16:creationId xmlns:a16="http://schemas.microsoft.com/office/drawing/2014/main" id="{FD6608DD-0ED6-4030-9014-D87A42DFAAC6}"/>
              </a:ext>
            </a:extLst>
          </p:cNvPr>
          <p:cNvGrpSpPr/>
          <p:nvPr/>
        </p:nvGrpSpPr>
        <p:grpSpPr>
          <a:xfrm>
            <a:off x="202021" y="3216362"/>
            <a:ext cx="2006081" cy="501520"/>
            <a:chOff x="3257550" y="3287713"/>
            <a:chExt cx="2362200" cy="590550"/>
          </a:xfrm>
        </p:grpSpPr>
        <p:sp>
          <p:nvSpPr>
            <p:cNvPr id="4" name="正方形/長方形 3">
              <a:extLst>
                <a:ext uri="{FF2B5EF4-FFF2-40B4-BE49-F238E27FC236}">
                  <a16:creationId xmlns:a16="http://schemas.microsoft.com/office/drawing/2014/main" id="{2DCA5900-E013-46F1-9195-6D927C7E856E}"/>
                </a:ext>
              </a:extLst>
            </p:cNvPr>
            <p:cNvSpPr/>
            <p:nvPr/>
          </p:nvSpPr>
          <p:spPr>
            <a:xfrm>
              <a:off x="3257550" y="3287713"/>
              <a:ext cx="590550" cy="590550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tIns="108000" rtlCol="0" anchor="ctr"/>
            <a:lstStyle/>
            <a:p>
              <a:pPr algn="ctr"/>
              <a:r>
                <a:rPr kumimoji="1" lang="en-US" altLang="ja-JP" dirty="0"/>
                <a:t>20</a:t>
              </a:r>
              <a:endParaRPr kumimoji="1" lang="ja-JP" altLang="en-US" dirty="0"/>
            </a:p>
          </p:txBody>
        </p:sp>
        <p:sp>
          <p:nvSpPr>
            <p:cNvPr id="5" name="正方形/長方形 4">
              <a:extLst>
                <a:ext uri="{FF2B5EF4-FFF2-40B4-BE49-F238E27FC236}">
                  <a16:creationId xmlns:a16="http://schemas.microsoft.com/office/drawing/2014/main" id="{B68DAE7E-5A76-485F-BD08-E6D74D7B356B}"/>
                </a:ext>
              </a:extLst>
            </p:cNvPr>
            <p:cNvSpPr/>
            <p:nvPr/>
          </p:nvSpPr>
          <p:spPr>
            <a:xfrm>
              <a:off x="3848100" y="3287713"/>
              <a:ext cx="590550" cy="590550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tIns="108000" rtlCol="0" anchor="ctr"/>
            <a:lstStyle/>
            <a:p>
              <a:pPr algn="ctr"/>
              <a:r>
                <a:rPr kumimoji="1" lang="en-US" altLang="ja-JP" dirty="0"/>
                <a:t>40</a:t>
              </a:r>
              <a:endParaRPr kumimoji="1" lang="ja-JP" altLang="en-US" dirty="0"/>
            </a:p>
          </p:txBody>
        </p:sp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6C6955CD-0001-45B8-AD98-F87F8003137F}"/>
                </a:ext>
              </a:extLst>
            </p:cNvPr>
            <p:cNvSpPr/>
            <p:nvPr/>
          </p:nvSpPr>
          <p:spPr>
            <a:xfrm>
              <a:off x="4438650" y="3287713"/>
              <a:ext cx="590550" cy="590550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tIns="108000" rtlCol="0" anchor="ctr"/>
            <a:lstStyle/>
            <a:p>
              <a:pPr algn="ctr"/>
              <a:r>
                <a:rPr kumimoji="1" lang="en-US" altLang="ja-JP" dirty="0"/>
                <a:t>80</a:t>
              </a:r>
              <a:endParaRPr kumimoji="1" lang="ja-JP" altLang="en-US" dirty="0"/>
            </a:p>
          </p:txBody>
        </p:sp>
        <p:sp>
          <p:nvSpPr>
            <p:cNvPr id="7" name="正方形/長方形 6">
              <a:extLst>
                <a:ext uri="{FF2B5EF4-FFF2-40B4-BE49-F238E27FC236}">
                  <a16:creationId xmlns:a16="http://schemas.microsoft.com/office/drawing/2014/main" id="{7A553F01-AD74-45BC-9DAB-EF15C12280EA}"/>
                </a:ext>
              </a:extLst>
            </p:cNvPr>
            <p:cNvSpPr/>
            <p:nvPr/>
          </p:nvSpPr>
          <p:spPr>
            <a:xfrm>
              <a:off x="5029200" y="3287713"/>
              <a:ext cx="590550" cy="590550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tIns="108000" rtlCol="0" anchor="ctr"/>
            <a:lstStyle/>
            <a:p>
              <a:pPr algn="ctr"/>
              <a:r>
                <a:rPr kumimoji="1" lang="en-US" altLang="ja-JP" dirty="0"/>
                <a:t>10</a:t>
              </a:r>
              <a:endParaRPr kumimoji="1" lang="ja-JP" altLang="en-US" dirty="0"/>
            </a:p>
          </p:txBody>
        </p:sp>
      </p:grpSp>
      <p:grpSp>
        <p:nvGrpSpPr>
          <p:cNvPr id="55" name="グループ化 54">
            <a:extLst>
              <a:ext uri="{FF2B5EF4-FFF2-40B4-BE49-F238E27FC236}">
                <a16:creationId xmlns:a16="http://schemas.microsoft.com/office/drawing/2014/main" id="{4DBAFFDB-225D-480A-95CA-1E713C82926E}"/>
              </a:ext>
            </a:extLst>
          </p:cNvPr>
          <p:cNvGrpSpPr/>
          <p:nvPr/>
        </p:nvGrpSpPr>
        <p:grpSpPr>
          <a:xfrm>
            <a:off x="2446647" y="3216362"/>
            <a:ext cx="2006081" cy="501520"/>
            <a:chOff x="3257550" y="3878263"/>
            <a:chExt cx="2362200" cy="590550"/>
          </a:xfrm>
        </p:grpSpPr>
        <p:sp>
          <p:nvSpPr>
            <p:cNvPr id="8" name="正方形/長方形 7">
              <a:extLst>
                <a:ext uri="{FF2B5EF4-FFF2-40B4-BE49-F238E27FC236}">
                  <a16:creationId xmlns:a16="http://schemas.microsoft.com/office/drawing/2014/main" id="{48721C9C-D3FF-4A64-B224-986E890A04CF}"/>
                </a:ext>
              </a:extLst>
            </p:cNvPr>
            <p:cNvSpPr/>
            <p:nvPr/>
          </p:nvSpPr>
          <p:spPr>
            <a:xfrm>
              <a:off x="3257550" y="3878263"/>
              <a:ext cx="590550" cy="590550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tIns="108000" rtlCol="0" anchor="ctr"/>
            <a:lstStyle/>
            <a:p>
              <a:pPr algn="ctr"/>
              <a:r>
                <a:rPr kumimoji="1" lang="en-US" altLang="ja-JP" dirty="0"/>
                <a:t>10</a:t>
              </a:r>
              <a:endParaRPr kumimoji="1" lang="ja-JP" altLang="en-US" dirty="0"/>
            </a:p>
          </p:txBody>
        </p:sp>
        <p:sp>
          <p:nvSpPr>
            <p:cNvPr id="9" name="正方形/長方形 8">
              <a:extLst>
                <a:ext uri="{FF2B5EF4-FFF2-40B4-BE49-F238E27FC236}">
                  <a16:creationId xmlns:a16="http://schemas.microsoft.com/office/drawing/2014/main" id="{73907986-D3B1-4323-B409-175ED2B8C19D}"/>
                </a:ext>
              </a:extLst>
            </p:cNvPr>
            <p:cNvSpPr/>
            <p:nvPr/>
          </p:nvSpPr>
          <p:spPr>
            <a:xfrm>
              <a:off x="3848100" y="3878263"/>
              <a:ext cx="590550" cy="590550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tIns="108000" rtlCol="0" anchor="ctr"/>
            <a:lstStyle/>
            <a:p>
              <a:pPr algn="ctr"/>
              <a:r>
                <a:rPr kumimoji="1" lang="en-US" altLang="ja-JP" dirty="0"/>
                <a:t>50</a:t>
              </a:r>
              <a:endParaRPr kumimoji="1" lang="ja-JP" altLang="en-US" dirty="0"/>
            </a:p>
          </p:txBody>
        </p:sp>
        <p:sp>
          <p:nvSpPr>
            <p:cNvPr id="10" name="正方形/長方形 9">
              <a:extLst>
                <a:ext uri="{FF2B5EF4-FFF2-40B4-BE49-F238E27FC236}">
                  <a16:creationId xmlns:a16="http://schemas.microsoft.com/office/drawing/2014/main" id="{04752BD6-8928-4F49-8208-3FA7184EEDAD}"/>
                </a:ext>
              </a:extLst>
            </p:cNvPr>
            <p:cNvSpPr/>
            <p:nvPr/>
          </p:nvSpPr>
          <p:spPr>
            <a:xfrm>
              <a:off x="4438650" y="3878263"/>
              <a:ext cx="590550" cy="590550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tIns="108000" rtlCol="0" anchor="ctr"/>
            <a:lstStyle/>
            <a:p>
              <a:pPr algn="ctr"/>
              <a:r>
                <a:rPr kumimoji="1" lang="en-US" altLang="ja-JP" dirty="0"/>
                <a:t>70</a:t>
              </a:r>
              <a:endParaRPr kumimoji="1" lang="ja-JP" altLang="en-US" dirty="0"/>
            </a:p>
          </p:txBody>
        </p:sp>
        <p:sp>
          <p:nvSpPr>
            <p:cNvPr id="11" name="正方形/長方形 10">
              <a:extLst>
                <a:ext uri="{FF2B5EF4-FFF2-40B4-BE49-F238E27FC236}">
                  <a16:creationId xmlns:a16="http://schemas.microsoft.com/office/drawing/2014/main" id="{E423C987-4CFD-48BB-982A-C85EF6A5E1E5}"/>
                </a:ext>
              </a:extLst>
            </p:cNvPr>
            <p:cNvSpPr/>
            <p:nvPr/>
          </p:nvSpPr>
          <p:spPr>
            <a:xfrm>
              <a:off x="5029200" y="3878263"/>
              <a:ext cx="590550" cy="590550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tIns="108000" rtlCol="0" anchor="ctr"/>
            <a:lstStyle/>
            <a:p>
              <a:pPr algn="ctr"/>
              <a:r>
                <a:rPr kumimoji="1" lang="en-US" altLang="ja-JP" dirty="0"/>
                <a:t>10</a:t>
              </a:r>
              <a:endParaRPr kumimoji="1" lang="ja-JP" altLang="en-US" dirty="0"/>
            </a:p>
          </p:txBody>
        </p:sp>
      </p:grpSp>
      <p:grpSp>
        <p:nvGrpSpPr>
          <p:cNvPr id="56" name="グループ化 55">
            <a:extLst>
              <a:ext uri="{FF2B5EF4-FFF2-40B4-BE49-F238E27FC236}">
                <a16:creationId xmlns:a16="http://schemas.microsoft.com/office/drawing/2014/main" id="{97FA496C-C849-4DD7-A5D9-EC61D26B69FE}"/>
              </a:ext>
            </a:extLst>
          </p:cNvPr>
          <p:cNvGrpSpPr/>
          <p:nvPr/>
        </p:nvGrpSpPr>
        <p:grpSpPr>
          <a:xfrm>
            <a:off x="4691273" y="3216362"/>
            <a:ext cx="2006081" cy="501520"/>
            <a:chOff x="3257550" y="4468813"/>
            <a:chExt cx="2362200" cy="590550"/>
          </a:xfrm>
        </p:grpSpPr>
        <p:sp>
          <p:nvSpPr>
            <p:cNvPr id="12" name="正方形/長方形 11">
              <a:extLst>
                <a:ext uri="{FF2B5EF4-FFF2-40B4-BE49-F238E27FC236}">
                  <a16:creationId xmlns:a16="http://schemas.microsoft.com/office/drawing/2014/main" id="{12CA49BE-CF2D-4DD0-9204-566AB8C0B920}"/>
                </a:ext>
              </a:extLst>
            </p:cNvPr>
            <p:cNvSpPr/>
            <p:nvPr/>
          </p:nvSpPr>
          <p:spPr>
            <a:xfrm>
              <a:off x="3257550" y="4468813"/>
              <a:ext cx="590550" cy="590550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tIns="108000" rtlCol="0" anchor="ctr"/>
            <a:lstStyle/>
            <a:p>
              <a:pPr algn="ctr"/>
              <a:r>
                <a:rPr kumimoji="1" lang="en-US" altLang="ja-JP" dirty="0"/>
                <a:t>40</a:t>
              </a:r>
              <a:endParaRPr kumimoji="1" lang="ja-JP" altLang="en-US" dirty="0"/>
            </a:p>
          </p:txBody>
        </p:sp>
        <p:sp>
          <p:nvSpPr>
            <p:cNvPr id="13" name="正方形/長方形 12">
              <a:extLst>
                <a:ext uri="{FF2B5EF4-FFF2-40B4-BE49-F238E27FC236}">
                  <a16:creationId xmlns:a16="http://schemas.microsoft.com/office/drawing/2014/main" id="{7495F29A-D334-4B29-A9C0-CAF78969CA33}"/>
                </a:ext>
              </a:extLst>
            </p:cNvPr>
            <p:cNvSpPr/>
            <p:nvPr/>
          </p:nvSpPr>
          <p:spPr>
            <a:xfrm>
              <a:off x="3848100" y="4468813"/>
              <a:ext cx="590550" cy="590550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tIns="108000" rtlCol="0" anchor="ctr"/>
            <a:lstStyle/>
            <a:p>
              <a:pPr algn="ctr"/>
              <a:r>
                <a:rPr kumimoji="1" lang="en-US" altLang="ja-JP" dirty="0"/>
                <a:t>0</a:t>
              </a:r>
              <a:endParaRPr kumimoji="1" lang="ja-JP" altLang="en-US" dirty="0"/>
            </a:p>
          </p:txBody>
        </p:sp>
        <p:sp>
          <p:nvSpPr>
            <p:cNvPr id="14" name="正方形/長方形 13">
              <a:extLst>
                <a:ext uri="{FF2B5EF4-FFF2-40B4-BE49-F238E27FC236}">
                  <a16:creationId xmlns:a16="http://schemas.microsoft.com/office/drawing/2014/main" id="{22713EC9-B117-43AC-947B-CA2AF9740614}"/>
                </a:ext>
              </a:extLst>
            </p:cNvPr>
            <p:cNvSpPr/>
            <p:nvPr/>
          </p:nvSpPr>
          <p:spPr>
            <a:xfrm>
              <a:off x="4438650" y="4468813"/>
              <a:ext cx="590550" cy="590550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tIns="108000" rtlCol="0" anchor="ctr"/>
            <a:lstStyle/>
            <a:p>
              <a:pPr algn="ctr"/>
              <a:r>
                <a:rPr kumimoji="1" lang="en-US" altLang="ja-JP" dirty="0"/>
                <a:t>0</a:t>
              </a:r>
              <a:endParaRPr kumimoji="1" lang="ja-JP" altLang="en-US" dirty="0"/>
            </a:p>
          </p:txBody>
        </p:sp>
        <p:sp>
          <p:nvSpPr>
            <p:cNvPr id="15" name="正方形/長方形 14">
              <a:extLst>
                <a:ext uri="{FF2B5EF4-FFF2-40B4-BE49-F238E27FC236}">
                  <a16:creationId xmlns:a16="http://schemas.microsoft.com/office/drawing/2014/main" id="{59BC1B28-B80E-4E87-A0CE-28847352DBAF}"/>
                </a:ext>
              </a:extLst>
            </p:cNvPr>
            <p:cNvSpPr/>
            <p:nvPr/>
          </p:nvSpPr>
          <p:spPr>
            <a:xfrm>
              <a:off x="5029200" y="4468813"/>
              <a:ext cx="590550" cy="590550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tIns="108000" rtlCol="0" anchor="ctr"/>
            <a:lstStyle/>
            <a:p>
              <a:pPr algn="ctr"/>
              <a:r>
                <a:rPr kumimoji="1" lang="en-US" altLang="ja-JP" dirty="0"/>
                <a:t>40</a:t>
              </a:r>
              <a:endParaRPr kumimoji="1" lang="ja-JP" altLang="en-US" dirty="0"/>
            </a:p>
          </p:txBody>
        </p:sp>
      </p:grpSp>
      <p:grpSp>
        <p:nvGrpSpPr>
          <p:cNvPr id="57" name="グループ化 56">
            <a:extLst>
              <a:ext uri="{FF2B5EF4-FFF2-40B4-BE49-F238E27FC236}">
                <a16:creationId xmlns:a16="http://schemas.microsoft.com/office/drawing/2014/main" id="{112AFB1E-655E-4877-8DB3-E912A8D385B3}"/>
              </a:ext>
            </a:extLst>
          </p:cNvPr>
          <p:cNvGrpSpPr/>
          <p:nvPr/>
        </p:nvGrpSpPr>
        <p:grpSpPr>
          <a:xfrm>
            <a:off x="6935898" y="3216362"/>
            <a:ext cx="2006081" cy="501520"/>
            <a:chOff x="3257550" y="5059363"/>
            <a:chExt cx="2362200" cy="590550"/>
          </a:xfrm>
        </p:grpSpPr>
        <p:sp>
          <p:nvSpPr>
            <p:cNvPr id="16" name="正方形/長方形 15">
              <a:extLst>
                <a:ext uri="{FF2B5EF4-FFF2-40B4-BE49-F238E27FC236}">
                  <a16:creationId xmlns:a16="http://schemas.microsoft.com/office/drawing/2014/main" id="{840C2E75-39EA-4C73-BA56-8970A98942F0}"/>
                </a:ext>
              </a:extLst>
            </p:cNvPr>
            <p:cNvSpPr/>
            <p:nvPr/>
          </p:nvSpPr>
          <p:spPr>
            <a:xfrm>
              <a:off x="3257550" y="5059363"/>
              <a:ext cx="590550" cy="590550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tIns="108000" rtlCol="0" anchor="ctr"/>
            <a:lstStyle/>
            <a:p>
              <a:pPr algn="ctr"/>
              <a:r>
                <a:rPr kumimoji="1" lang="en-US" altLang="ja-JP" dirty="0"/>
                <a:t>80</a:t>
              </a:r>
              <a:endParaRPr kumimoji="1" lang="ja-JP" altLang="en-US" dirty="0"/>
            </a:p>
          </p:txBody>
        </p:sp>
        <p:sp>
          <p:nvSpPr>
            <p:cNvPr id="17" name="正方形/長方形 16">
              <a:extLst>
                <a:ext uri="{FF2B5EF4-FFF2-40B4-BE49-F238E27FC236}">
                  <a16:creationId xmlns:a16="http://schemas.microsoft.com/office/drawing/2014/main" id="{FA452EC1-5750-482E-8077-A543CDD5A58B}"/>
                </a:ext>
              </a:extLst>
            </p:cNvPr>
            <p:cNvSpPr/>
            <p:nvPr/>
          </p:nvSpPr>
          <p:spPr>
            <a:xfrm>
              <a:off x="3848100" y="5059363"/>
              <a:ext cx="590550" cy="590550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tIns="108000" rtlCol="0" anchor="ctr"/>
            <a:lstStyle/>
            <a:p>
              <a:pPr algn="ctr"/>
              <a:r>
                <a:rPr kumimoji="1" lang="en-US" altLang="ja-JP" dirty="0"/>
                <a:t>70</a:t>
              </a:r>
              <a:endParaRPr kumimoji="1" lang="ja-JP" altLang="en-US" dirty="0"/>
            </a:p>
          </p:txBody>
        </p:sp>
        <p:sp>
          <p:nvSpPr>
            <p:cNvPr id="18" name="正方形/長方形 17">
              <a:extLst>
                <a:ext uri="{FF2B5EF4-FFF2-40B4-BE49-F238E27FC236}">
                  <a16:creationId xmlns:a16="http://schemas.microsoft.com/office/drawing/2014/main" id="{931BFE50-9986-47F9-8F42-CD48B0340DD9}"/>
                </a:ext>
              </a:extLst>
            </p:cNvPr>
            <p:cNvSpPr/>
            <p:nvPr/>
          </p:nvSpPr>
          <p:spPr>
            <a:xfrm>
              <a:off x="4438650" y="5059363"/>
              <a:ext cx="590550" cy="590550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tIns="108000" rtlCol="0" anchor="ctr"/>
            <a:lstStyle/>
            <a:p>
              <a:pPr algn="ctr"/>
              <a:r>
                <a:rPr kumimoji="1" lang="en-US" altLang="ja-JP" dirty="0"/>
                <a:t>60</a:t>
              </a:r>
              <a:endParaRPr kumimoji="1" lang="ja-JP" altLang="en-US" dirty="0"/>
            </a:p>
          </p:txBody>
        </p:sp>
        <p:sp>
          <p:nvSpPr>
            <p:cNvPr id="19" name="正方形/長方形 18">
              <a:extLst>
                <a:ext uri="{FF2B5EF4-FFF2-40B4-BE49-F238E27FC236}">
                  <a16:creationId xmlns:a16="http://schemas.microsoft.com/office/drawing/2014/main" id="{72208A7A-630A-4998-B31F-6072393B260E}"/>
                </a:ext>
              </a:extLst>
            </p:cNvPr>
            <p:cNvSpPr/>
            <p:nvPr/>
          </p:nvSpPr>
          <p:spPr>
            <a:xfrm>
              <a:off x="5029200" y="5059363"/>
              <a:ext cx="590550" cy="590550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tIns="108000" rtlCol="0" anchor="ctr"/>
            <a:lstStyle/>
            <a:p>
              <a:pPr algn="ctr"/>
              <a:r>
                <a:rPr kumimoji="1" lang="en-US" altLang="ja-JP" dirty="0"/>
                <a:t>50</a:t>
              </a:r>
              <a:endParaRPr kumimoji="1" lang="ja-JP" altLang="en-US" dirty="0"/>
            </a:p>
          </p:txBody>
        </p:sp>
      </p:grpSp>
      <p:sp>
        <p:nvSpPr>
          <p:cNvPr id="20" name="コンテンツ プレースホルダー 2">
            <a:extLst>
              <a:ext uri="{FF2B5EF4-FFF2-40B4-BE49-F238E27FC236}">
                <a16:creationId xmlns:a16="http://schemas.microsoft.com/office/drawing/2014/main" id="{3EB854CB-6155-4D7C-A02A-5FCBEF4B587B}"/>
              </a:ext>
            </a:extLst>
          </p:cNvPr>
          <p:cNvSpPr txBox="1">
            <a:spLocks/>
          </p:cNvSpPr>
          <p:nvPr/>
        </p:nvSpPr>
        <p:spPr>
          <a:xfrm>
            <a:off x="1957342" y="3910591"/>
            <a:ext cx="5672183" cy="261585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l"/>
              <a:defRPr kumimoji="1"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l"/>
              <a:defRPr kumimoji="1"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l"/>
              <a:defRPr kumimoji="1"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l"/>
              <a:defRPr kumimoji="1"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l"/>
              <a:defRPr kumimoji="1"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sz="2400" dirty="0"/>
              <a:t>(0,0) </a:t>
            </a:r>
            <a:r>
              <a:rPr lang="ja-JP" altLang="en-US" sz="2400" dirty="0"/>
              <a:t>の情報・・・</a:t>
            </a:r>
            <a:r>
              <a:rPr lang="en-US" altLang="ja-JP" sz="2400" dirty="0"/>
              <a:t>image[0] = 20</a:t>
            </a:r>
          </a:p>
          <a:p>
            <a:pPr marL="0" indent="0">
              <a:buNone/>
            </a:pPr>
            <a:r>
              <a:rPr lang="en-US" altLang="ja-JP" sz="2400" dirty="0"/>
              <a:t>(1,0) </a:t>
            </a:r>
            <a:r>
              <a:rPr lang="ja-JP" altLang="en-US" sz="2400" dirty="0"/>
              <a:t>の情報・・・</a:t>
            </a:r>
            <a:r>
              <a:rPr lang="en-US" altLang="ja-JP" sz="2400" dirty="0"/>
              <a:t>image[1] = 40</a:t>
            </a:r>
          </a:p>
          <a:p>
            <a:pPr marL="0" indent="0">
              <a:buNone/>
            </a:pPr>
            <a:r>
              <a:rPr lang="en-US" altLang="ja-JP" sz="2400" dirty="0"/>
              <a:t>(0,1) </a:t>
            </a:r>
            <a:r>
              <a:rPr lang="ja-JP" altLang="en-US" sz="2400" dirty="0"/>
              <a:t>の情報・・・</a:t>
            </a:r>
            <a:r>
              <a:rPr lang="en-US" altLang="ja-JP" sz="2400" dirty="0"/>
              <a:t>image[4] = 10</a:t>
            </a:r>
          </a:p>
          <a:p>
            <a:pPr marL="0" indent="0">
              <a:buNone/>
            </a:pPr>
            <a:r>
              <a:rPr lang="en-US" altLang="ja-JP" sz="2400" dirty="0"/>
              <a:t>(2,2) </a:t>
            </a:r>
            <a:r>
              <a:rPr lang="ja-JP" altLang="en-US" sz="2400" dirty="0"/>
              <a:t>の情報・・・</a:t>
            </a:r>
            <a:r>
              <a:rPr lang="en-US" altLang="ja-JP" sz="2400" dirty="0"/>
              <a:t>image[10] = 0</a:t>
            </a:r>
          </a:p>
          <a:p>
            <a:pPr marL="0" indent="0">
              <a:buNone/>
            </a:pPr>
            <a:r>
              <a:rPr lang="en-US" altLang="ja-JP" sz="2400" dirty="0"/>
              <a:t>(3,3) </a:t>
            </a:r>
            <a:r>
              <a:rPr lang="ja-JP" altLang="en-US" sz="2400" dirty="0"/>
              <a:t>の情報・・・</a:t>
            </a:r>
            <a:r>
              <a:rPr lang="en-US" altLang="ja-JP" sz="2400" dirty="0"/>
              <a:t>image[15] = 50</a:t>
            </a:r>
          </a:p>
          <a:p>
            <a:pPr marL="0" indent="0">
              <a:buNone/>
            </a:pPr>
            <a:r>
              <a:rPr lang="en-US" altLang="ja-JP" sz="2400" dirty="0"/>
              <a:t>(</a:t>
            </a:r>
            <a:r>
              <a:rPr lang="en-US" altLang="ja-JP" sz="2400" dirty="0" err="1"/>
              <a:t>x,y</a:t>
            </a:r>
            <a:r>
              <a:rPr lang="en-US" altLang="ja-JP" sz="2400" dirty="0"/>
              <a:t>) </a:t>
            </a:r>
            <a:r>
              <a:rPr lang="ja-JP" altLang="en-US" sz="2400" dirty="0"/>
              <a:t>の情報・・・</a:t>
            </a:r>
            <a:r>
              <a:rPr lang="en-US" altLang="ja-JP" sz="2400" dirty="0"/>
              <a:t>image[????]</a:t>
            </a:r>
          </a:p>
        </p:txBody>
      </p:sp>
      <p:sp>
        <p:nvSpPr>
          <p:cNvPr id="47" name="テキスト ボックス 46">
            <a:extLst>
              <a:ext uri="{FF2B5EF4-FFF2-40B4-BE49-F238E27FC236}">
                <a16:creationId xmlns:a16="http://schemas.microsoft.com/office/drawing/2014/main" id="{B59F6D06-9FF5-43AD-BD37-FDE6BA79CAA9}"/>
              </a:ext>
            </a:extLst>
          </p:cNvPr>
          <p:cNvSpPr txBox="1"/>
          <p:nvPr/>
        </p:nvSpPr>
        <p:spPr>
          <a:xfrm>
            <a:off x="176221" y="2016695"/>
            <a:ext cx="879155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4400" dirty="0" err="1">
                <a:solidFill>
                  <a:srgbClr val="0000FF"/>
                </a:solidFill>
                <a:latin typeface="Ricty Diminished" panose="020B0509020203020207" pitchFamily="49" charset="-128"/>
                <a:ea typeface="Ricty Diminished" panose="020B0509020203020207" pitchFamily="49" charset="-128"/>
              </a:rPr>
              <a:t>int</a:t>
            </a:r>
            <a:r>
              <a:rPr kumimoji="1" lang="en-US" altLang="ja-JP" sz="4400" dirty="0">
                <a:latin typeface="Ricty Diminished" panose="020B0509020203020207" pitchFamily="49" charset="-128"/>
                <a:ea typeface="Ricty Diminished" panose="020B0509020203020207" pitchFamily="49" charset="-128"/>
              </a:rPr>
              <a:t>[] </a:t>
            </a:r>
            <a:r>
              <a:rPr kumimoji="1" lang="en-US" altLang="ja-JP" sz="4400" dirty="0">
                <a:solidFill>
                  <a:srgbClr val="009900"/>
                </a:solidFill>
                <a:latin typeface="Ricty Diminished" panose="020B0509020203020207" pitchFamily="49" charset="-128"/>
                <a:ea typeface="Ricty Diminished" panose="020B0509020203020207" pitchFamily="49" charset="-128"/>
              </a:rPr>
              <a:t>image</a:t>
            </a:r>
            <a:r>
              <a:rPr kumimoji="1" lang="en-US" altLang="ja-JP" sz="4400" dirty="0">
                <a:solidFill>
                  <a:schemeClr val="accent5"/>
                </a:solidFill>
                <a:latin typeface="Ricty Diminished" panose="020B0509020203020207" pitchFamily="49" charset="-128"/>
                <a:ea typeface="Ricty Diminished" panose="020B0509020203020207" pitchFamily="49" charset="-128"/>
              </a:rPr>
              <a:t> </a:t>
            </a:r>
            <a:r>
              <a:rPr kumimoji="1" lang="en-US" altLang="ja-JP" sz="4400" dirty="0">
                <a:latin typeface="Ricty Diminished" panose="020B0509020203020207" pitchFamily="49" charset="-128"/>
                <a:ea typeface="Ricty Diminished" panose="020B0509020203020207" pitchFamily="49" charset="-128"/>
              </a:rPr>
              <a:t>= </a:t>
            </a:r>
            <a:r>
              <a:rPr kumimoji="1" lang="en-US" altLang="ja-JP" sz="4400" dirty="0">
                <a:solidFill>
                  <a:srgbClr val="0000FF"/>
                </a:solidFill>
                <a:latin typeface="Ricty Diminished" panose="020B0509020203020207" pitchFamily="49" charset="-128"/>
                <a:ea typeface="Ricty Diminished" panose="020B0509020203020207" pitchFamily="49" charset="-128"/>
              </a:rPr>
              <a:t>new</a:t>
            </a:r>
            <a:r>
              <a:rPr kumimoji="1" lang="en-US" altLang="ja-JP" sz="4400" dirty="0">
                <a:latin typeface="Ricty Diminished" panose="020B0509020203020207" pitchFamily="49" charset="-128"/>
                <a:ea typeface="Ricty Diminished" panose="020B0509020203020207" pitchFamily="49" charset="-128"/>
              </a:rPr>
              <a:t> </a:t>
            </a:r>
            <a:r>
              <a:rPr kumimoji="1" lang="en-US" altLang="ja-JP" sz="4400" dirty="0" err="1">
                <a:solidFill>
                  <a:srgbClr val="0000FF"/>
                </a:solidFill>
                <a:latin typeface="Ricty Diminished" panose="020B0509020203020207" pitchFamily="49" charset="-128"/>
                <a:ea typeface="Ricty Diminished" panose="020B0509020203020207" pitchFamily="49" charset="-128"/>
              </a:rPr>
              <a:t>int</a:t>
            </a:r>
            <a:r>
              <a:rPr kumimoji="1" lang="en-US" altLang="ja-JP" sz="4400" dirty="0">
                <a:latin typeface="Ricty Diminished" panose="020B0509020203020207" pitchFamily="49" charset="-128"/>
                <a:ea typeface="Ricty Diminished" panose="020B0509020203020207" pitchFamily="49" charset="-128"/>
              </a:rPr>
              <a:t>[</a:t>
            </a:r>
            <a:r>
              <a:rPr kumimoji="1" lang="en-US" altLang="ja-JP" sz="4400" b="1" dirty="0">
                <a:solidFill>
                  <a:srgbClr val="FF0000"/>
                </a:solidFill>
                <a:latin typeface="Ricty Diminished" panose="020B0509020203020207" pitchFamily="49" charset="-128"/>
                <a:ea typeface="Ricty Diminished" panose="020B0509020203020207" pitchFamily="49" charset="-128"/>
              </a:rPr>
              <a:t>16</a:t>
            </a:r>
            <a:r>
              <a:rPr kumimoji="1" lang="en-US" altLang="ja-JP" sz="4400" dirty="0">
                <a:latin typeface="Ricty Diminished" panose="020B0509020203020207" pitchFamily="49" charset="-128"/>
                <a:ea typeface="Ricty Diminished" panose="020B0509020203020207" pitchFamily="49" charset="-128"/>
              </a:rPr>
              <a:t>];</a:t>
            </a:r>
            <a:endParaRPr kumimoji="1" lang="ja-JP" altLang="en-US" sz="4400" dirty="0">
              <a:latin typeface="Ricty Diminished" panose="020B0509020203020207" pitchFamily="49" charset="-128"/>
              <a:ea typeface="Ricty Diminished" panose="020B0509020203020207" pitchFamily="49" charset="-128"/>
            </a:endParaRPr>
          </a:p>
        </p:txBody>
      </p:sp>
      <p:grpSp>
        <p:nvGrpSpPr>
          <p:cNvPr id="49" name="グループ化 48">
            <a:extLst>
              <a:ext uri="{FF2B5EF4-FFF2-40B4-BE49-F238E27FC236}">
                <a16:creationId xmlns:a16="http://schemas.microsoft.com/office/drawing/2014/main" id="{8C67DB8F-C7F8-422E-8FAA-08C3E784A42F}"/>
              </a:ext>
            </a:extLst>
          </p:cNvPr>
          <p:cNvGrpSpPr/>
          <p:nvPr/>
        </p:nvGrpSpPr>
        <p:grpSpPr>
          <a:xfrm>
            <a:off x="202021" y="2752605"/>
            <a:ext cx="2006081" cy="501520"/>
            <a:chOff x="3257550" y="3287713"/>
            <a:chExt cx="2362200" cy="590550"/>
          </a:xfrm>
          <a:noFill/>
        </p:grpSpPr>
        <p:sp>
          <p:nvSpPr>
            <p:cNvPr id="52" name="正方形/長方形 51">
              <a:extLst>
                <a:ext uri="{FF2B5EF4-FFF2-40B4-BE49-F238E27FC236}">
                  <a16:creationId xmlns:a16="http://schemas.microsoft.com/office/drawing/2014/main" id="{F019AFFC-78C3-43DC-B015-ADD767917921}"/>
                </a:ext>
              </a:extLst>
            </p:cNvPr>
            <p:cNvSpPr/>
            <p:nvPr/>
          </p:nvSpPr>
          <p:spPr>
            <a:xfrm>
              <a:off x="3257550" y="3287713"/>
              <a:ext cx="590550" cy="5905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tIns="108000" rtlCol="0" anchor="ctr"/>
            <a:lstStyle/>
            <a:p>
              <a:pPr algn="ctr"/>
              <a:r>
                <a:rPr kumimoji="1" lang="en-US" altLang="ja-JP" dirty="0">
                  <a:solidFill>
                    <a:srgbClr val="FF0000"/>
                  </a:solidFill>
                </a:rPr>
                <a:t>0</a:t>
              </a:r>
              <a:endParaRPr kumimoji="1" lang="ja-JP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53" name="正方形/長方形 52">
              <a:extLst>
                <a:ext uri="{FF2B5EF4-FFF2-40B4-BE49-F238E27FC236}">
                  <a16:creationId xmlns:a16="http://schemas.microsoft.com/office/drawing/2014/main" id="{C1EE46B7-F5E2-4C25-9BE7-00DCCEDD7029}"/>
                </a:ext>
              </a:extLst>
            </p:cNvPr>
            <p:cNvSpPr/>
            <p:nvPr/>
          </p:nvSpPr>
          <p:spPr>
            <a:xfrm>
              <a:off x="3848100" y="3287713"/>
              <a:ext cx="590550" cy="5905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tIns="108000" rtlCol="0" anchor="ctr"/>
            <a:lstStyle/>
            <a:p>
              <a:pPr algn="ctr"/>
              <a:r>
                <a:rPr kumimoji="1" lang="en-US" altLang="ja-JP" dirty="0">
                  <a:solidFill>
                    <a:srgbClr val="FF0000"/>
                  </a:solidFill>
                </a:rPr>
                <a:t>1</a:t>
              </a:r>
              <a:endParaRPr kumimoji="1" lang="ja-JP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58" name="正方形/長方形 57">
              <a:extLst>
                <a:ext uri="{FF2B5EF4-FFF2-40B4-BE49-F238E27FC236}">
                  <a16:creationId xmlns:a16="http://schemas.microsoft.com/office/drawing/2014/main" id="{F90D9B1D-6177-4C47-A3C0-628140878107}"/>
                </a:ext>
              </a:extLst>
            </p:cNvPr>
            <p:cNvSpPr/>
            <p:nvPr/>
          </p:nvSpPr>
          <p:spPr>
            <a:xfrm>
              <a:off x="4438650" y="3287713"/>
              <a:ext cx="590550" cy="5905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tIns="108000" rtlCol="0" anchor="ctr"/>
            <a:lstStyle/>
            <a:p>
              <a:pPr algn="ctr"/>
              <a:r>
                <a:rPr kumimoji="1" lang="en-US" altLang="ja-JP" dirty="0">
                  <a:solidFill>
                    <a:srgbClr val="FF0000"/>
                  </a:solidFill>
                </a:rPr>
                <a:t>2</a:t>
              </a:r>
              <a:endParaRPr kumimoji="1" lang="ja-JP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59" name="正方形/長方形 58">
              <a:extLst>
                <a:ext uri="{FF2B5EF4-FFF2-40B4-BE49-F238E27FC236}">
                  <a16:creationId xmlns:a16="http://schemas.microsoft.com/office/drawing/2014/main" id="{D5B09740-7433-4431-8583-10E11CF35ED0}"/>
                </a:ext>
              </a:extLst>
            </p:cNvPr>
            <p:cNvSpPr/>
            <p:nvPr/>
          </p:nvSpPr>
          <p:spPr>
            <a:xfrm>
              <a:off x="5029200" y="3287713"/>
              <a:ext cx="590550" cy="5905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tIns="108000" rtlCol="0" anchor="ctr"/>
            <a:lstStyle/>
            <a:p>
              <a:pPr algn="ctr"/>
              <a:r>
                <a:rPr kumimoji="1" lang="en-US" altLang="ja-JP" dirty="0">
                  <a:solidFill>
                    <a:srgbClr val="FF0000"/>
                  </a:solidFill>
                </a:rPr>
                <a:t>3</a:t>
              </a:r>
              <a:endParaRPr kumimoji="1" lang="ja-JP" alt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60" name="グループ化 59">
            <a:extLst>
              <a:ext uri="{FF2B5EF4-FFF2-40B4-BE49-F238E27FC236}">
                <a16:creationId xmlns:a16="http://schemas.microsoft.com/office/drawing/2014/main" id="{AA5E5BF6-E60A-4421-A86C-BDEE7AF7F046}"/>
              </a:ext>
            </a:extLst>
          </p:cNvPr>
          <p:cNvGrpSpPr/>
          <p:nvPr/>
        </p:nvGrpSpPr>
        <p:grpSpPr>
          <a:xfrm>
            <a:off x="2446647" y="2752605"/>
            <a:ext cx="2006081" cy="501520"/>
            <a:chOff x="3257550" y="3878263"/>
            <a:chExt cx="2362200" cy="590550"/>
          </a:xfrm>
          <a:noFill/>
        </p:grpSpPr>
        <p:sp>
          <p:nvSpPr>
            <p:cNvPr id="61" name="正方形/長方形 60">
              <a:extLst>
                <a:ext uri="{FF2B5EF4-FFF2-40B4-BE49-F238E27FC236}">
                  <a16:creationId xmlns:a16="http://schemas.microsoft.com/office/drawing/2014/main" id="{94F03F99-00AF-4DAB-80C2-6180B8FA95FE}"/>
                </a:ext>
              </a:extLst>
            </p:cNvPr>
            <p:cNvSpPr/>
            <p:nvPr/>
          </p:nvSpPr>
          <p:spPr>
            <a:xfrm>
              <a:off x="3257550" y="3878263"/>
              <a:ext cx="590550" cy="5905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tIns="108000" rtlCol="0" anchor="ctr"/>
            <a:lstStyle/>
            <a:p>
              <a:pPr algn="ctr"/>
              <a:r>
                <a:rPr kumimoji="1" lang="en-US" altLang="ja-JP" dirty="0">
                  <a:solidFill>
                    <a:srgbClr val="FF0000"/>
                  </a:solidFill>
                </a:rPr>
                <a:t>4</a:t>
              </a:r>
              <a:endParaRPr kumimoji="1" lang="ja-JP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62" name="正方形/長方形 61">
              <a:extLst>
                <a:ext uri="{FF2B5EF4-FFF2-40B4-BE49-F238E27FC236}">
                  <a16:creationId xmlns:a16="http://schemas.microsoft.com/office/drawing/2014/main" id="{076F3A32-CB4F-4CC5-AA5C-0F6BC57D6ED8}"/>
                </a:ext>
              </a:extLst>
            </p:cNvPr>
            <p:cNvSpPr/>
            <p:nvPr/>
          </p:nvSpPr>
          <p:spPr>
            <a:xfrm>
              <a:off x="3848100" y="3878263"/>
              <a:ext cx="590550" cy="5905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tIns="108000" rtlCol="0" anchor="ctr"/>
            <a:lstStyle/>
            <a:p>
              <a:pPr algn="ctr"/>
              <a:r>
                <a:rPr kumimoji="1" lang="en-US" altLang="ja-JP" dirty="0">
                  <a:solidFill>
                    <a:srgbClr val="FF0000"/>
                  </a:solidFill>
                </a:rPr>
                <a:t>5</a:t>
              </a:r>
              <a:endParaRPr kumimoji="1" lang="ja-JP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63" name="正方形/長方形 62">
              <a:extLst>
                <a:ext uri="{FF2B5EF4-FFF2-40B4-BE49-F238E27FC236}">
                  <a16:creationId xmlns:a16="http://schemas.microsoft.com/office/drawing/2014/main" id="{3FFAE727-4499-4AA3-8F7D-32E95E832C37}"/>
                </a:ext>
              </a:extLst>
            </p:cNvPr>
            <p:cNvSpPr/>
            <p:nvPr/>
          </p:nvSpPr>
          <p:spPr>
            <a:xfrm>
              <a:off x="4438650" y="3878263"/>
              <a:ext cx="590550" cy="5905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tIns="108000" rtlCol="0" anchor="ctr"/>
            <a:lstStyle/>
            <a:p>
              <a:pPr algn="ctr"/>
              <a:r>
                <a:rPr kumimoji="1" lang="en-US" altLang="ja-JP" dirty="0">
                  <a:solidFill>
                    <a:srgbClr val="FF0000"/>
                  </a:solidFill>
                </a:rPr>
                <a:t>6</a:t>
              </a:r>
              <a:endParaRPr kumimoji="1" lang="ja-JP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64" name="正方形/長方形 63">
              <a:extLst>
                <a:ext uri="{FF2B5EF4-FFF2-40B4-BE49-F238E27FC236}">
                  <a16:creationId xmlns:a16="http://schemas.microsoft.com/office/drawing/2014/main" id="{838A88DE-1BAF-4416-A456-EE4E30923C10}"/>
                </a:ext>
              </a:extLst>
            </p:cNvPr>
            <p:cNvSpPr/>
            <p:nvPr/>
          </p:nvSpPr>
          <p:spPr>
            <a:xfrm>
              <a:off x="5029200" y="3878263"/>
              <a:ext cx="590550" cy="5905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tIns="108000" rtlCol="0" anchor="ctr"/>
            <a:lstStyle/>
            <a:p>
              <a:pPr algn="ctr"/>
              <a:r>
                <a:rPr kumimoji="1" lang="en-US" altLang="ja-JP" dirty="0">
                  <a:solidFill>
                    <a:srgbClr val="FF0000"/>
                  </a:solidFill>
                </a:rPr>
                <a:t>7</a:t>
              </a:r>
              <a:endParaRPr kumimoji="1" lang="ja-JP" alt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65" name="グループ化 64">
            <a:extLst>
              <a:ext uri="{FF2B5EF4-FFF2-40B4-BE49-F238E27FC236}">
                <a16:creationId xmlns:a16="http://schemas.microsoft.com/office/drawing/2014/main" id="{9F0FB606-ED6D-41D1-9295-821F5737185C}"/>
              </a:ext>
            </a:extLst>
          </p:cNvPr>
          <p:cNvGrpSpPr/>
          <p:nvPr/>
        </p:nvGrpSpPr>
        <p:grpSpPr>
          <a:xfrm>
            <a:off x="4691273" y="2752605"/>
            <a:ext cx="2006081" cy="501520"/>
            <a:chOff x="3257550" y="4468813"/>
            <a:chExt cx="2362200" cy="590550"/>
          </a:xfrm>
          <a:noFill/>
        </p:grpSpPr>
        <p:sp>
          <p:nvSpPr>
            <p:cNvPr id="66" name="正方形/長方形 65">
              <a:extLst>
                <a:ext uri="{FF2B5EF4-FFF2-40B4-BE49-F238E27FC236}">
                  <a16:creationId xmlns:a16="http://schemas.microsoft.com/office/drawing/2014/main" id="{048EE9A0-FC40-4326-A63D-9D2852D6B33A}"/>
                </a:ext>
              </a:extLst>
            </p:cNvPr>
            <p:cNvSpPr/>
            <p:nvPr/>
          </p:nvSpPr>
          <p:spPr>
            <a:xfrm>
              <a:off x="3257550" y="4468813"/>
              <a:ext cx="590550" cy="5905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tIns="108000" rtlCol="0" anchor="ctr"/>
            <a:lstStyle/>
            <a:p>
              <a:pPr algn="ctr"/>
              <a:r>
                <a:rPr kumimoji="1" lang="en-US" altLang="ja-JP" dirty="0">
                  <a:solidFill>
                    <a:srgbClr val="FF0000"/>
                  </a:solidFill>
                </a:rPr>
                <a:t>8</a:t>
              </a:r>
              <a:endParaRPr kumimoji="1" lang="ja-JP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67" name="正方形/長方形 66">
              <a:extLst>
                <a:ext uri="{FF2B5EF4-FFF2-40B4-BE49-F238E27FC236}">
                  <a16:creationId xmlns:a16="http://schemas.microsoft.com/office/drawing/2014/main" id="{B9D8AB4E-BB11-4096-8D3F-15B32B6B4F4C}"/>
                </a:ext>
              </a:extLst>
            </p:cNvPr>
            <p:cNvSpPr/>
            <p:nvPr/>
          </p:nvSpPr>
          <p:spPr>
            <a:xfrm>
              <a:off x="3848100" y="4468813"/>
              <a:ext cx="590550" cy="5905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tIns="108000" rtlCol="0" anchor="ctr"/>
            <a:lstStyle/>
            <a:p>
              <a:pPr algn="ctr"/>
              <a:r>
                <a:rPr kumimoji="1" lang="en-US" altLang="ja-JP" dirty="0">
                  <a:solidFill>
                    <a:srgbClr val="FF0000"/>
                  </a:solidFill>
                </a:rPr>
                <a:t>9</a:t>
              </a:r>
              <a:endParaRPr kumimoji="1" lang="ja-JP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68" name="正方形/長方形 67">
              <a:extLst>
                <a:ext uri="{FF2B5EF4-FFF2-40B4-BE49-F238E27FC236}">
                  <a16:creationId xmlns:a16="http://schemas.microsoft.com/office/drawing/2014/main" id="{624FF20D-3300-42D1-B6D9-840A42EEAA79}"/>
                </a:ext>
              </a:extLst>
            </p:cNvPr>
            <p:cNvSpPr/>
            <p:nvPr/>
          </p:nvSpPr>
          <p:spPr>
            <a:xfrm>
              <a:off x="4438650" y="4468813"/>
              <a:ext cx="590550" cy="5905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tIns="108000" rtlCol="0" anchor="ctr"/>
            <a:lstStyle/>
            <a:p>
              <a:pPr algn="ctr"/>
              <a:r>
                <a:rPr kumimoji="1" lang="en-US" altLang="ja-JP" dirty="0">
                  <a:solidFill>
                    <a:srgbClr val="FF0000"/>
                  </a:solidFill>
                </a:rPr>
                <a:t>10</a:t>
              </a:r>
              <a:endParaRPr kumimoji="1" lang="ja-JP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69" name="正方形/長方形 68">
              <a:extLst>
                <a:ext uri="{FF2B5EF4-FFF2-40B4-BE49-F238E27FC236}">
                  <a16:creationId xmlns:a16="http://schemas.microsoft.com/office/drawing/2014/main" id="{228C4264-2FC3-4514-BAD2-2C215269FEA4}"/>
                </a:ext>
              </a:extLst>
            </p:cNvPr>
            <p:cNvSpPr/>
            <p:nvPr/>
          </p:nvSpPr>
          <p:spPr>
            <a:xfrm>
              <a:off x="5029200" y="4468813"/>
              <a:ext cx="590550" cy="5905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tIns="108000" rtlCol="0" anchor="ctr"/>
            <a:lstStyle/>
            <a:p>
              <a:pPr algn="ctr"/>
              <a:r>
                <a:rPr kumimoji="1" lang="en-US" altLang="ja-JP" dirty="0">
                  <a:solidFill>
                    <a:srgbClr val="FF0000"/>
                  </a:solidFill>
                </a:rPr>
                <a:t>11</a:t>
              </a:r>
              <a:endParaRPr kumimoji="1" lang="ja-JP" alt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70" name="グループ化 69">
            <a:extLst>
              <a:ext uri="{FF2B5EF4-FFF2-40B4-BE49-F238E27FC236}">
                <a16:creationId xmlns:a16="http://schemas.microsoft.com/office/drawing/2014/main" id="{14FBC320-ABBB-4227-AE2E-2ED81E42B9F8}"/>
              </a:ext>
            </a:extLst>
          </p:cNvPr>
          <p:cNvGrpSpPr/>
          <p:nvPr/>
        </p:nvGrpSpPr>
        <p:grpSpPr>
          <a:xfrm>
            <a:off x="6935898" y="2752605"/>
            <a:ext cx="2006081" cy="501520"/>
            <a:chOff x="3257550" y="5059363"/>
            <a:chExt cx="2362200" cy="590550"/>
          </a:xfrm>
          <a:noFill/>
        </p:grpSpPr>
        <p:sp>
          <p:nvSpPr>
            <p:cNvPr id="71" name="正方形/長方形 70">
              <a:extLst>
                <a:ext uri="{FF2B5EF4-FFF2-40B4-BE49-F238E27FC236}">
                  <a16:creationId xmlns:a16="http://schemas.microsoft.com/office/drawing/2014/main" id="{56011E4A-8677-4964-81F6-F87A393EACF5}"/>
                </a:ext>
              </a:extLst>
            </p:cNvPr>
            <p:cNvSpPr/>
            <p:nvPr/>
          </p:nvSpPr>
          <p:spPr>
            <a:xfrm>
              <a:off x="3257550" y="5059363"/>
              <a:ext cx="590550" cy="5905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tIns="108000" rtlCol="0" anchor="ctr"/>
            <a:lstStyle/>
            <a:p>
              <a:pPr algn="ctr"/>
              <a:r>
                <a:rPr kumimoji="1" lang="en-US" altLang="ja-JP" dirty="0">
                  <a:solidFill>
                    <a:srgbClr val="FF0000"/>
                  </a:solidFill>
                </a:rPr>
                <a:t>12</a:t>
              </a:r>
              <a:endParaRPr kumimoji="1" lang="ja-JP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72" name="正方形/長方形 71">
              <a:extLst>
                <a:ext uri="{FF2B5EF4-FFF2-40B4-BE49-F238E27FC236}">
                  <a16:creationId xmlns:a16="http://schemas.microsoft.com/office/drawing/2014/main" id="{44F05969-1750-4279-B9BC-7069C48D56B1}"/>
                </a:ext>
              </a:extLst>
            </p:cNvPr>
            <p:cNvSpPr/>
            <p:nvPr/>
          </p:nvSpPr>
          <p:spPr>
            <a:xfrm>
              <a:off x="3848100" y="5059363"/>
              <a:ext cx="590550" cy="5905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tIns="108000" rtlCol="0" anchor="ctr"/>
            <a:lstStyle/>
            <a:p>
              <a:pPr algn="ctr"/>
              <a:r>
                <a:rPr kumimoji="1" lang="en-US" altLang="ja-JP" dirty="0">
                  <a:solidFill>
                    <a:srgbClr val="FF0000"/>
                  </a:solidFill>
                </a:rPr>
                <a:t>13</a:t>
              </a:r>
              <a:endParaRPr kumimoji="1" lang="ja-JP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73" name="正方形/長方形 72">
              <a:extLst>
                <a:ext uri="{FF2B5EF4-FFF2-40B4-BE49-F238E27FC236}">
                  <a16:creationId xmlns:a16="http://schemas.microsoft.com/office/drawing/2014/main" id="{5EB6D312-B581-4F31-9C33-EF9D53C1B47B}"/>
                </a:ext>
              </a:extLst>
            </p:cNvPr>
            <p:cNvSpPr/>
            <p:nvPr/>
          </p:nvSpPr>
          <p:spPr>
            <a:xfrm>
              <a:off x="4438650" y="5059363"/>
              <a:ext cx="590550" cy="5905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tIns="108000" rtlCol="0" anchor="ctr"/>
            <a:lstStyle/>
            <a:p>
              <a:pPr algn="ctr"/>
              <a:r>
                <a:rPr kumimoji="1" lang="en-US" altLang="ja-JP" dirty="0">
                  <a:solidFill>
                    <a:srgbClr val="FF0000"/>
                  </a:solidFill>
                </a:rPr>
                <a:t>14</a:t>
              </a:r>
              <a:endParaRPr kumimoji="1" lang="ja-JP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74" name="正方形/長方形 73">
              <a:extLst>
                <a:ext uri="{FF2B5EF4-FFF2-40B4-BE49-F238E27FC236}">
                  <a16:creationId xmlns:a16="http://schemas.microsoft.com/office/drawing/2014/main" id="{6E1F01E1-B11A-43B7-954E-AF7511590F8B}"/>
                </a:ext>
              </a:extLst>
            </p:cNvPr>
            <p:cNvSpPr/>
            <p:nvPr/>
          </p:nvSpPr>
          <p:spPr>
            <a:xfrm>
              <a:off x="5029200" y="5059363"/>
              <a:ext cx="590550" cy="5905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tIns="108000" rtlCol="0" anchor="ctr"/>
            <a:lstStyle/>
            <a:p>
              <a:pPr algn="ctr"/>
              <a:r>
                <a:rPr kumimoji="1" lang="en-US" altLang="ja-JP" dirty="0">
                  <a:solidFill>
                    <a:srgbClr val="FF0000"/>
                  </a:solidFill>
                </a:rPr>
                <a:t>15</a:t>
              </a:r>
              <a:endParaRPr kumimoji="1" lang="ja-JP" alt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75" name="コンテンツ プレースホルダー 2">
            <a:extLst>
              <a:ext uri="{FF2B5EF4-FFF2-40B4-BE49-F238E27FC236}">
                <a16:creationId xmlns:a16="http://schemas.microsoft.com/office/drawing/2014/main" id="{EA1AEC7D-3F53-4E16-B317-17B74BD5E190}"/>
              </a:ext>
            </a:extLst>
          </p:cNvPr>
          <p:cNvSpPr txBox="1">
            <a:spLocks/>
          </p:cNvSpPr>
          <p:nvPr/>
        </p:nvSpPr>
        <p:spPr>
          <a:xfrm>
            <a:off x="628650" y="1421636"/>
            <a:ext cx="7886700" cy="9525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l"/>
              <a:defRPr kumimoji="1"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l"/>
              <a:defRPr kumimoji="1"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l"/>
              <a:defRPr kumimoji="1"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l"/>
              <a:defRPr kumimoji="1"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l"/>
              <a:defRPr kumimoji="1"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ja-JP" altLang="en-US" dirty="0"/>
              <a:t>画像情報を保存するには</a:t>
            </a:r>
            <a:r>
              <a:rPr lang="en-US" altLang="ja-JP" dirty="0"/>
              <a:t>16</a:t>
            </a:r>
            <a:r>
              <a:rPr lang="ja-JP" altLang="en-US" dirty="0"/>
              <a:t>要素の配列が必要</a:t>
            </a:r>
          </a:p>
        </p:txBody>
      </p:sp>
    </p:spTree>
    <p:extLst>
      <p:ext uri="{BB962C8B-B14F-4D97-AF65-F5344CB8AC3E}">
        <p14:creationId xmlns:p14="http://schemas.microsoft.com/office/powerpoint/2010/main" val="18292138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DAF2C4A-BA5D-4326-9F15-A639DE3162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画像の配列化</a:t>
            </a: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BF2A6372-FC9A-41E0-AB76-0AA533E678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6C14D-EA41-4345-9FBD-80272997C6CD}" type="slidenum">
              <a:rPr kumimoji="1" lang="ja-JP" altLang="en-US" smtClean="0"/>
              <a:t>47</a:t>
            </a:fld>
            <a:endParaRPr kumimoji="1" lang="ja-JP" altLang="en-US"/>
          </a:p>
        </p:txBody>
      </p:sp>
      <p:grpSp>
        <p:nvGrpSpPr>
          <p:cNvPr id="54" name="グループ化 53">
            <a:extLst>
              <a:ext uri="{FF2B5EF4-FFF2-40B4-BE49-F238E27FC236}">
                <a16:creationId xmlns:a16="http://schemas.microsoft.com/office/drawing/2014/main" id="{FD6608DD-0ED6-4030-9014-D87A42DFAAC6}"/>
              </a:ext>
            </a:extLst>
          </p:cNvPr>
          <p:cNvGrpSpPr/>
          <p:nvPr/>
        </p:nvGrpSpPr>
        <p:grpSpPr>
          <a:xfrm>
            <a:off x="202021" y="3216362"/>
            <a:ext cx="2006081" cy="501520"/>
            <a:chOff x="3257550" y="3287713"/>
            <a:chExt cx="2362200" cy="590550"/>
          </a:xfrm>
        </p:grpSpPr>
        <p:sp>
          <p:nvSpPr>
            <p:cNvPr id="4" name="正方形/長方形 3">
              <a:extLst>
                <a:ext uri="{FF2B5EF4-FFF2-40B4-BE49-F238E27FC236}">
                  <a16:creationId xmlns:a16="http://schemas.microsoft.com/office/drawing/2014/main" id="{2DCA5900-E013-46F1-9195-6D927C7E856E}"/>
                </a:ext>
              </a:extLst>
            </p:cNvPr>
            <p:cNvSpPr/>
            <p:nvPr/>
          </p:nvSpPr>
          <p:spPr>
            <a:xfrm>
              <a:off x="3257550" y="3287713"/>
              <a:ext cx="590550" cy="590550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tIns="108000" rtlCol="0" anchor="ctr"/>
            <a:lstStyle/>
            <a:p>
              <a:pPr algn="ctr"/>
              <a:r>
                <a:rPr kumimoji="1" lang="en-US" altLang="ja-JP" dirty="0"/>
                <a:t>20</a:t>
              </a:r>
              <a:endParaRPr kumimoji="1" lang="ja-JP" altLang="en-US" dirty="0"/>
            </a:p>
          </p:txBody>
        </p:sp>
        <p:sp>
          <p:nvSpPr>
            <p:cNvPr id="5" name="正方形/長方形 4">
              <a:extLst>
                <a:ext uri="{FF2B5EF4-FFF2-40B4-BE49-F238E27FC236}">
                  <a16:creationId xmlns:a16="http://schemas.microsoft.com/office/drawing/2014/main" id="{B68DAE7E-5A76-485F-BD08-E6D74D7B356B}"/>
                </a:ext>
              </a:extLst>
            </p:cNvPr>
            <p:cNvSpPr/>
            <p:nvPr/>
          </p:nvSpPr>
          <p:spPr>
            <a:xfrm>
              <a:off x="3848100" y="3287713"/>
              <a:ext cx="590550" cy="590550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tIns="108000" rtlCol="0" anchor="ctr"/>
            <a:lstStyle/>
            <a:p>
              <a:pPr algn="ctr"/>
              <a:r>
                <a:rPr kumimoji="1" lang="en-US" altLang="ja-JP" dirty="0"/>
                <a:t>40</a:t>
              </a:r>
              <a:endParaRPr kumimoji="1" lang="ja-JP" altLang="en-US" dirty="0"/>
            </a:p>
          </p:txBody>
        </p:sp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6C6955CD-0001-45B8-AD98-F87F8003137F}"/>
                </a:ext>
              </a:extLst>
            </p:cNvPr>
            <p:cNvSpPr/>
            <p:nvPr/>
          </p:nvSpPr>
          <p:spPr>
            <a:xfrm>
              <a:off x="4438650" y="3287713"/>
              <a:ext cx="590550" cy="590550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tIns="108000" rtlCol="0" anchor="ctr"/>
            <a:lstStyle/>
            <a:p>
              <a:pPr algn="ctr"/>
              <a:r>
                <a:rPr kumimoji="1" lang="en-US" altLang="ja-JP" dirty="0"/>
                <a:t>80</a:t>
              </a:r>
              <a:endParaRPr kumimoji="1" lang="ja-JP" altLang="en-US" dirty="0"/>
            </a:p>
          </p:txBody>
        </p:sp>
        <p:sp>
          <p:nvSpPr>
            <p:cNvPr id="7" name="正方形/長方形 6">
              <a:extLst>
                <a:ext uri="{FF2B5EF4-FFF2-40B4-BE49-F238E27FC236}">
                  <a16:creationId xmlns:a16="http://schemas.microsoft.com/office/drawing/2014/main" id="{7A553F01-AD74-45BC-9DAB-EF15C12280EA}"/>
                </a:ext>
              </a:extLst>
            </p:cNvPr>
            <p:cNvSpPr/>
            <p:nvPr/>
          </p:nvSpPr>
          <p:spPr>
            <a:xfrm>
              <a:off x="5029200" y="3287713"/>
              <a:ext cx="590550" cy="590550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tIns="108000" rtlCol="0" anchor="ctr"/>
            <a:lstStyle/>
            <a:p>
              <a:pPr algn="ctr"/>
              <a:r>
                <a:rPr kumimoji="1" lang="en-US" altLang="ja-JP" dirty="0"/>
                <a:t>10</a:t>
              </a:r>
              <a:endParaRPr kumimoji="1" lang="ja-JP" altLang="en-US" dirty="0"/>
            </a:p>
          </p:txBody>
        </p:sp>
      </p:grpSp>
      <p:grpSp>
        <p:nvGrpSpPr>
          <p:cNvPr id="55" name="グループ化 54">
            <a:extLst>
              <a:ext uri="{FF2B5EF4-FFF2-40B4-BE49-F238E27FC236}">
                <a16:creationId xmlns:a16="http://schemas.microsoft.com/office/drawing/2014/main" id="{4DBAFFDB-225D-480A-95CA-1E713C82926E}"/>
              </a:ext>
            </a:extLst>
          </p:cNvPr>
          <p:cNvGrpSpPr/>
          <p:nvPr/>
        </p:nvGrpSpPr>
        <p:grpSpPr>
          <a:xfrm>
            <a:off x="2446647" y="3216362"/>
            <a:ext cx="2006081" cy="501520"/>
            <a:chOff x="3257550" y="3878263"/>
            <a:chExt cx="2362200" cy="590550"/>
          </a:xfrm>
        </p:grpSpPr>
        <p:sp>
          <p:nvSpPr>
            <p:cNvPr id="8" name="正方形/長方形 7">
              <a:extLst>
                <a:ext uri="{FF2B5EF4-FFF2-40B4-BE49-F238E27FC236}">
                  <a16:creationId xmlns:a16="http://schemas.microsoft.com/office/drawing/2014/main" id="{48721C9C-D3FF-4A64-B224-986E890A04CF}"/>
                </a:ext>
              </a:extLst>
            </p:cNvPr>
            <p:cNvSpPr/>
            <p:nvPr/>
          </p:nvSpPr>
          <p:spPr>
            <a:xfrm>
              <a:off x="3257550" y="3878263"/>
              <a:ext cx="590550" cy="590550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tIns="108000" rtlCol="0" anchor="ctr"/>
            <a:lstStyle/>
            <a:p>
              <a:pPr algn="ctr"/>
              <a:r>
                <a:rPr kumimoji="1" lang="en-US" altLang="ja-JP" dirty="0"/>
                <a:t>10</a:t>
              </a:r>
              <a:endParaRPr kumimoji="1" lang="ja-JP" altLang="en-US" dirty="0"/>
            </a:p>
          </p:txBody>
        </p:sp>
        <p:sp>
          <p:nvSpPr>
            <p:cNvPr id="9" name="正方形/長方形 8">
              <a:extLst>
                <a:ext uri="{FF2B5EF4-FFF2-40B4-BE49-F238E27FC236}">
                  <a16:creationId xmlns:a16="http://schemas.microsoft.com/office/drawing/2014/main" id="{73907986-D3B1-4323-B409-175ED2B8C19D}"/>
                </a:ext>
              </a:extLst>
            </p:cNvPr>
            <p:cNvSpPr/>
            <p:nvPr/>
          </p:nvSpPr>
          <p:spPr>
            <a:xfrm>
              <a:off x="3848100" y="3878263"/>
              <a:ext cx="590550" cy="590550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tIns="108000" rtlCol="0" anchor="ctr"/>
            <a:lstStyle/>
            <a:p>
              <a:pPr algn="ctr"/>
              <a:r>
                <a:rPr kumimoji="1" lang="en-US" altLang="ja-JP" dirty="0"/>
                <a:t>50</a:t>
              </a:r>
              <a:endParaRPr kumimoji="1" lang="ja-JP" altLang="en-US" dirty="0"/>
            </a:p>
          </p:txBody>
        </p:sp>
        <p:sp>
          <p:nvSpPr>
            <p:cNvPr id="10" name="正方形/長方形 9">
              <a:extLst>
                <a:ext uri="{FF2B5EF4-FFF2-40B4-BE49-F238E27FC236}">
                  <a16:creationId xmlns:a16="http://schemas.microsoft.com/office/drawing/2014/main" id="{04752BD6-8928-4F49-8208-3FA7184EEDAD}"/>
                </a:ext>
              </a:extLst>
            </p:cNvPr>
            <p:cNvSpPr/>
            <p:nvPr/>
          </p:nvSpPr>
          <p:spPr>
            <a:xfrm>
              <a:off x="4438650" y="3878263"/>
              <a:ext cx="590550" cy="590550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tIns="108000" rtlCol="0" anchor="ctr"/>
            <a:lstStyle/>
            <a:p>
              <a:pPr algn="ctr"/>
              <a:r>
                <a:rPr kumimoji="1" lang="en-US" altLang="ja-JP" dirty="0"/>
                <a:t>70</a:t>
              </a:r>
              <a:endParaRPr kumimoji="1" lang="ja-JP" altLang="en-US" dirty="0"/>
            </a:p>
          </p:txBody>
        </p:sp>
        <p:sp>
          <p:nvSpPr>
            <p:cNvPr id="11" name="正方形/長方形 10">
              <a:extLst>
                <a:ext uri="{FF2B5EF4-FFF2-40B4-BE49-F238E27FC236}">
                  <a16:creationId xmlns:a16="http://schemas.microsoft.com/office/drawing/2014/main" id="{E423C987-4CFD-48BB-982A-C85EF6A5E1E5}"/>
                </a:ext>
              </a:extLst>
            </p:cNvPr>
            <p:cNvSpPr/>
            <p:nvPr/>
          </p:nvSpPr>
          <p:spPr>
            <a:xfrm>
              <a:off x="5029200" y="3878263"/>
              <a:ext cx="590550" cy="590550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tIns="108000" rtlCol="0" anchor="ctr"/>
            <a:lstStyle/>
            <a:p>
              <a:pPr algn="ctr"/>
              <a:r>
                <a:rPr kumimoji="1" lang="en-US" altLang="ja-JP" dirty="0"/>
                <a:t>10</a:t>
              </a:r>
              <a:endParaRPr kumimoji="1" lang="ja-JP" altLang="en-US" dirty="0"/>
            </a:p>
          </p:txBody>
        </p:sp>
      </p:grpSp>
      <p:grpSp>
        <p:nvGrpSpPr>
          <p:cNvPr id="56" name="グループ化 55">
            <a:extLst>
              <a:ext uri="{FF2B5EF4-FFF2-40B4-BE49-F238E27FC236}">
                <a16:creationId xmlns:a16="http://schemas.microsoft.com/office/drawing/2014/main" id="{97FA496C-C849-4DD7-A5D9-EC61D26B69FE}"/>
              </a:ext>
            </a:extLst>
          </p:cNvPr>
          <p:cNvGrpSpPr/>
          <p:nvPr/>
        </p:nvGrpSpPr>
        <p:grpSpPr>
          <a:xfrm>
            <a:off x="4691273" y="3216362"/>
            <a:ext cx="2006081" cy="501520"/>
            <a:chOff x="3257550" y="4468813"/>
            <a:chExt cx="2362200" cy="590550"/>
          </a:xfrm>
        </p:grpSpPr>
        <p:sp>
          <p:nvSpPr>
            <p:cNvPr id="12" name="正方形/長方形 11">
              <a:extLst>
                <a:ext uri="{FF2B5EF4-FFF2-40B4-BE49-F238E27FC236}">
                  <a16:creationId xmlns:a16="http://schemas.microsoft.com/office/drawing/2014/main" id="{12CA49BE-CF2D-4DD0-9204-566AB8C0B920}"/>
                </a:ext>
              </a:extLst>
            </p:cNvPr>
            <p:cNvSpPr/>
            <p:nvPr/>
          </p:nvSpPr>
          <p:spPr>
            <a:xfrm>
              <a:off x="3257550" y="4468813"/>
              <a:ext cx="590550" cy="590550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tIns="108000" rtlCol="0" anchor="ctr"/>
            <a:lstStyle/>
            <a:p>
              <a:pPr algn="ctr"/>
              <a:r>
                <a:rPr kumimoji="1" lang="en-US" altLang="ja-JP" dirty="0"/>
                <a:t>40</a:t>
              </a:r>
              <a:endParaRPr kumimoji="1" lang="ja-JP" altLang="en-US" dirty="0"/>
            </a:p>
          </p:txBody>
        </p:sp>
        <p:sp>
          <p:nvSpPr>
            <p:cNvPr id="13" name="正方形/長方形 12">
              <a:extLst>
                <a:ext uri="{FF2B5EF4-FFF2-40B4-BE49-F238E27FC236}">
                  <a16:creationId xmlns:a16="http://schemas.microsoft.com/office/drawing/2014/main" id="{7495F29A-D334-4B29-A9C0-CAF78969CA33}"/>
                </a:ext>
              </a:extLst>
            </p:cNvPr>
            <p:cNvSpPr/>
            <p:nvPr/>
          </p:nvSpPr>
          <p:spPr>
            <a:xfrm>
              <a:off x="3848100" y="4468813"/>
              <a:ext cx="590550" cy="590550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tIns="108000" rtlCol="0" anchor="ctr"/>
            <a:lstStyle/>
            <a:p>
              <a:pPr algn="ctr"/>
              <a:r>
                <a:rPr kumimoji="1" lang="en-US" altLang="ja-JP" dirty="0"/>
                <a:t>0</a:t>
              </a:r>
              <a:endParaRPr kumimoji="1" lang="ja-JP" altLang="en-US" dirty="0"/>
            </a:p>
          </p:txBody>
        </p:sp>
        <p:sp>
          <p:nvSpPr>
            <p:cNvPr id="14" name="正方形/長方形 13">
              <a:extLst>
                <a:ext uri="{FF2B5EF4-FFF2-40B4-BE49-F238E27FC236}">
                  <a16:creationId xmlns:a16="http://schemas.microsoft.com/office/drawing/2014/main" id="{22713EC9-B117-43AC-947B-CA2AF9740614}"/>
                </a:ext>
              </a:extLst>
            </p:cNvPr>
            <p:cNvSpPr/>
            <p:nvPr/>
          </p:nvSpPr>
          <p:spPr>
            <a:xfrm>
              <a:off x="4438650" y="4468813"/>
              <a:ext cx="590550" cy="590550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tIns="108000" rtlCol="0" anchor="ctr"/>
            <a:lstStyle/>
            <a:p>
              <a:pPr algn="ctr"/>
              <a:r>
                <a:rPr kumimoji="1" lang="en-US" altLang="ja-JP" dirty="0"/>
                <a:t>0</a:t>
              </a:r>
              <a:endParaRPr kumimoji="1" lang="ja-JP" altLang="en-US" dirty="0"/>
            </a:p>
          </p:txBody>
        </p:sp>
        <p:sp>
          <p:nvSpPr>
            <p:cNvPr id="15" name="正方形/長方形 14">
              <a:extLst>
                <a:ext uri="{FF2B5EF4-FFF2-40B4-BE49-F238E27FC236}">
                  <a16:creationId xmlns:a16="http://schemas.microsoft.com/office/drawing/2014/main" id="{59BC1B28-B80E-4E87-A0CE-28847352DBAF}"/>
                </a:ext>
              </a:extLst>
            </p:cNvPr>
            <p:cNvSpPr/>
            <p:nvPr/>
          </p:nvSpPr>
          <p:spPr>
            <a:xfrm>
              <a:off x="5029200" y="4468813"/>
              <a:ext cx="590550" cy="590550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tIns="108000" rtlCol="0" anchor="ctr"/>
            <a:lstStyle/>
            <a:p>
              <a:pPr algn="ctr"/>
              <a:r>
                <a:rPr kumimoji="1" lang="en-US" altLang="ja-JP" dirty="0"/>
                <a:t>40</a:t>
              </a:r>
              <a:endParaRPr kumimoji="1" lang="ja-JP" altLang="en-US" dirty="0"/>
            </a:p>
          </p:txBody>
        </p:sp>
      </p:grpSp>
      <p:grpSp>
        <p:nvGrpSpPr>
          <p:cNvPr id="57" name="グループ化 56">
            <a:extLst>
              <a:ext uri="{FF2B5EF4-FFF2-40B4-BE49-F238E27FC236}">
                <a16:creationId xmlns:a16="http://schemas.microsoft.com/office/drawing/2014/main" id="{112AFB1E-655E-4877-8DB3-E912A8D385B3}"/>
              </a:ext>
            </a:extLst>
          </p:cNvPr>
          <p:cNvGrpSpPr/>
          <p:nvPr/>
        </p:nvGrpSpPr>
        <p:grpSpPr>
          <a:xfrm>
            <a:off x="6935898" y="3216362"/>
            <a:ext cx="2006081" cy="501520"/>
            <a:chOff x="3257550" y="5059363"/>
            <a:chExt cx="2362200" cy="590550"/>
          </a:xfrm>
        </p:grpSpPr>
        <p:sp>
          <p:nvSpPr>
            <p:cNvPr id="16" name="正方形/長方形 15">
              <a:extLst>
                <a:ext uri="{FF2B5EF4-FFF2-40B4-BE49-F238E27FC236}">
                  <a16:creationId xmlns:a16="http://schemas.microsoft.com/office/drawing/2014/main" id="{840C2E75-39EA-4C73-BA56-8970A98942F0}"/>
                </a:ext>
              </a:extLst>
            </p:cNvPr>
            <p:cNvSpPr/>
            <p:nvPr/>
          </p:nvSpPr>
          <p:spPr>
            <a:xfrm>
              <a:off x="3257550" y="5059363"/>
              <a:ext cx="590550" cy="590550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tIns="108000" rtlCol="0" anchor="ctr"/>
            <a:lstStyle/>
            <a:p>
              <a:pPr algn="ctr"/>
              <a:r>
                <a:rPr kumimoji="1" lang="en-US" altLang="ja-JP" dirty="0"/>
                <a:t>80</a:t>
              </a:r>
              <a:endParaRPr kumimoji="1" lang="ja-JP" altLang="en-US" dirty="0"/>
            </a:p>
          </p:txBody>
        </p:sp>
        <p:sp>
          <p:nvSpPr>
            <p:cNvPr id="17" name="正方形/長方形 16">
              <a:extLst>
                <a:ext uri="{FF2B5EF4-FFF2-40B4-BE49-F238E27FC236}">
                  <a16:creationId xmlns:a16="http://schemas.microsoft.com/office/drawing/2014/main" id="{FA452EC1-5750-482E-8077-A543CDD5A58B}"/>
                </a:ext>
              </a:extLst>
            </p:cNvPr>
            <p:cNvSpPr/>
            <p:nvPr/>
          </p:nvSpPr>
          <p:spPr>
            <a:xfrm>
              <a:off x="3848100" y="5059363"/>
              <a:ext cx="590550" cy="590550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tIns="108000" rtlCol="0" anchor="ctr"/>
            <a:lstStyle/>
            <a:p>
              <a:pPr algn="ctr"/>
              <a:r>
                <a:rPr kumimoji="1" lang="en-US" altLang="ja-JP" dirty="0"/>
                <a:t>70</a:t>
              </a:r>
              <a:endParaRPr kumimoji="1" lang="ja-JP" altLang="en-US" dirty="0"/>
            </a:p>
          </p:txBody>
        </p:sp>
        <p:sp>
          <p:nvSpPr>
            <p:cNvPr id="18" name="正方形/長方形 17">
              <a:extLst>
                <a:ext uri="{FF2B5EF4-FFF2-40B4-BE49-F238E27FC236}">
                  <a16:creationId xmlns:a16="http://schemas.microsoft.com/office/drawing/2014/main" id="{931BFE50-9986-47F9-8F42-CD48B0340DD9}"/>
                </a:ext>
              </a:extLst>
            </p:cNvPr>
            <p:cNvSpPr/>
            <p:nvPr/>
          </p:nvSpPr>
          <p:spPr>
            <a:xfrm>
              <a:off x="4438650" y="5059363"/>
              <a:ext cx="590550" cy="590550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tIns="108000" rtlCol="0" anchor="ctr"/>
            <a:lstStyle/>
            <a:p>
              <a:pPr algn="ctr"/>
              <a:r>
                <a:rPr kumimoji="1" lang="en-US" altLang="ja-JP" dirty="0"/>
                <a:t>60</a:t>
              </a:r>
              <a:endParaRPr kumimoji="1" lang="ja-JP" altLang="en-US" dirty="0"/>
            </a:p>
          </p:txBody>
        </p:sp>
        <p:sp>
          <p:nvSpPr>
            <p:cNvPr id="19" name="正方形/長方形 18">
              <a:extLst>
                <a:ext uri="{FF2B5EF4-FFF2-40B4-BE49-F238E27FC236}">
                  <a16:creationId xmlns:a16="http://schemas.microsoft.com/office/drawing/2014/main" id="{72208A7A-630A-4998-B31F-6072393B260E}"/>
                </a:ext>
              </a:extLst>
            </p:cNvPr>
            <p:cNvSpPr/>
            <p:nvPr/>
          </p:nvSpPr>
          <p:spPr>
            <a:xfrm>
              <a:off x="5029200" y="5059363"/>
              <a:ext cx="590550" cy="590550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tIns="108000" rtlCol="0" anchor="ctr"/>
            <a:lstStyle/>
            <a:p>
              <a:pPr algn="ctr"/>
              <a:r>
                <a:rPr kumimoji="1" lang="en-US" altLang="ja-JP" dirty="0"/>
                <a:t>50</a:t>
              </a:r>
              <a:endParaRPr kumimoji="1" lang="ja-JP" altLang="en-US" dirty="0"/>
            </a:p>
          </p:txBody>
        </p:sp>
      </p:grpSp>
      <p:sp>
        <p:nvSpPr>
          <p:cNvPr id="20" name="コンテンツ プレースホルダー 2">
            <a:extLst>
              <a:ext uri="{FF2B5EF4-FFF2-40B4-BE49-F238E27FC236}">
                <a16:creationId xmlns:a16="http://schemas.microsoft.com/office/drawing/2014/main" id="{3EB854CB-6155-4D7C-A02A-5FCBEF4B587B}"/>
              </a:ext>
            </a:extLst>
          </p:cNvPr>
          <p:cNvSpPr txBox="1">
            <a:spLocks/>
          </p:cNvSpPr>
          <p:nvPr/>
        </p:nvSpPr>
        <p:spPr>
          <a:xfrm>
            <a:off x="1957342" y="3910591"/>
            <a:ext cx="5672183" cy="261585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l"/>
              <a:defRPr kumimoji="1"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l"/>
              <a:defRPr kumimoji="1"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l"/>
              <a:defRPr kumimoji="1"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l"/>
              <a:defRPr kumimoji="1"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l"/>
              <a:defRPr kumimoji="1"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sz="2400" dirty="0"/>
              <a:t>(0,0) </a:t>
            </a:r>
            <a:r>
              <a:rPr lang="ja-JP" altLang="en-US" sz="2400" dirty="0"/>
              <a:t>の情報・・・</a:t>
            </a:r>
            <a:r>
              <a:rPr lang="en-US" altLang="ja-JP" sz="2400" dirty="0"/>
              <a:t>image[0] = 20</a:t>
            </a:r>
          </a:p>
          <a:p>
            <a:pPr marL="0" indent="0">
              <a:buNone/>
            </a:pPr>
            <a:r>
              <a:rPr lang="en-US" altLang="ja-JP" sz="2400" dirty="0"/>
              <a:t>(1,0) </a:t>
            </a:r>
            <a:r>
              <a:rPr lang="ja-JP" altLang="en-US" sz="2400" dirty="0"/>
              <a:t>の情報・・・</a:t>
            </a:r>
            <a:r>
              <a:rPr lang="en-US" altLang="ja-JP" sz="2400" dirty="0"/>
              <a:t>image[1] = 40</a:t>
            </a:r>
          </a:p>
          <a:p>
            <a:pPr marL="0" indent="0">
              <a:buNone/>
            </a:pPr>
            <a:r>
              <a:rPr lang="en-US" altLang="ja-JP" sz="2400" dirty="0"/>
              <a:t>(0,1) </a:t>
            </a:r>
            <a:r>
              <a:rPr lang="ja-JP" altLang="en-US" sz="2400" dirty="0"/>
              <a:t>の情報・・・</a:t>
            </a:r>
            <a:r>
              <a:rPr lang="en-US" altLang="ja-JP" sz="2400" dirty="0"/>
              <a:t>image[4] = 10</a:t>
            </a:r>
          </a:p>
          <a:p>
            <a:pPr marL="0" indent="0">
              <a:buNone/>
            </a:pPr>
            <a:r>
              <a:rPr lang="en-US" altLang="ja-JP" sz="2400" dirty="0"/>
              <a:t>(2,2) </a:t>
            </a:r>
            <a:r>
              <a:rPr lang="ja-JP" altLang="en-US" sz="2400" dirty="0"/>
              <a:t>の情報・・・</a:t>
            </a:r>
            <a:r>
              <a:rPr lang="en-US" altLang="ja-JP" sz="2400" dirty="0"/>
              <a:t>image[10] = 0</a:t>
            </a:r>
          </a:p>
          <a:p>
            <a:pPr marL="0" indent="0">
              <a:buNone/>
            </a:pPr>
            <a:r>
              <a:rPr lang="en-US" altLang="ja-JP" sz="2400" dirty="0"/>
              <a:t>(3,3) </a:t>
            </a:r>
            <a:r>
              <a:rPr lang="ja-JP" altLang="en-US" sz="2400" dirty="0"/>
              <a:t>の情報・・・</a:t>
            </a:r>
            <a:r>
              <a:rPr lang="en-US" altLang="ja-JP" sz="2400" dirty="0"/>
              <a:t>image[15] = 50</a:t>
            </a:r>
          </a:p>
          <a:p>
            <a:pPr marL="0" indent="0">
              <a:buNone/>
            </a:pPr>
            <a:r>
              <a:rPr lang="en-US" altLang="ja-JP" sz="2400" dirty="0"/>
              <a:t>(</a:t>
            </a:r>
            <a:r>
              <a:rPr lang="en-US" altLang="ja-JP" sz="2400" dirty="0" err="1"/>
              <a:t>x,y</a:t>
            </a:r>
            <a:r>
              <a:rPr lang="en-US" altLang="ja-JP" sz="2400" dirty="0"/>
              <a:t>) </a:t>
            </a:r>
            <a:r>
              <a:rPr lang="ja-JP" altLang="en-US" sz="2400" dirty="0"/>
              <a:t>の情報・・・</a:t>
            </a:r>
            <a:r>
              <a:rPr lang="en-US" altLang="ja-JP" sz="2400" dirty="0"/>
              <a:t>image[</a:t>
            </a:r>
            <a:r>
              <a:rPr lang="en-US" altLang="ja-JP" sz="2400" b="1" dirty="0">
                <a:solidFill>
                  <a:srgbClr val="FF0000"/>
                </a:solidFill>
              </a:rPr>
              <a:t>y * 4 + x</a:t>
            </a:r>
            <a:r>
              <a:rPr lang="en-US" altLang="ja-JP" sz="2400" dirty="0"/>
              <a:t>]</a:t>
            </a:r>
          </a:p>
        </p:txBody>
      </p:sp>
      <p:sp>
        <p:nvSpPr>
          <p:cNvPr id="47" name="テキスト ボックス 46">
            <a:extLst>
              <a:ext uri="{FF2B5EF4-FFF2-40B4-BE49-F238E27FC236}">
                <a16:creationId xmlns:a16="http://schemas.microsoft.com/office/drawing/2014/main" id="{B59F6D06-9FF5-43AD-BD37-FDE6BA79CAA9}"/>
              </a:ext>
            </a:extLst>
          </p:cNvPr>
          <p:cNvSpPr txBox="1"/>
          <p:nvPr/>
        </p:nvSpPr>
        <p:spPr>
          <a:xfrm>
            <a:off x="176221" y="2016695"/>
            <a:ext cx="879155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4400" dirty="0">
                <a:solidFill>
                  <a:srgbClr val="0000FF"/>
                </a:solidFill>
                <a:latin typeface="Ricty Diminished" panose="020B0509020203020207" pitchFamily="49" charset="-128"/>
                <a:ea typeface="Ricty Diminished" panose="020B0509020203020207" pitchFamily="49" charset="-128"/>
              </a:rPr>
              <a:t>int</a:t>
            </a:r>
            <a:r>
              <a:rPr kumimoji="1" lang="en-US" altLang="ja-JP" sz="4400" dirty="0">
                <a:latin typeface="Ricty Diminished" panose="020B0509020203020207" pitchFamily="49" charset="-128"/>
                <a:ea typeface="Ricty Diminished" panose="020B0509020203020207" pitchFamily="49" charset="-128"/>
              </a:rPr>
              <a:t>[] </a:t>
            </a:r>
            <a:r>
              <a:rPr kumimoji="1" lang="en-US" altLang="ja-JP" sz="4400" dirty="0">
                <a:solidFill>
                  <a:srgbClr val="009900"/>
                </a:solidFill>
                <a:latin typeface="Ricty Diminished" panose="020B0509020203020207" pitchFamily="49" charset="-128"/>
                <a:ea typeface="Ricty Diminished" panose="020B0509020203020207" pitchFamily="49" charset="-128"/>
              </a:rPr>
              <a:t>image</a:t>
            </a:r>
            <a:r>
              <a:rPr kumimoji="1" lang="en-US" altLang="ja-JP" sz="4400" dirty="0">
                <a:solidFill>
                  <a:schemeClr val="accent5"/>
                </a:solidFill>
                <a:latin typeface="Ricty Diminished" panose="020B0509020203020207" pitchFamily="49" charset="-128"/>
                <a:ea typeface="Ricty Diminished" panose="020B0509020203020207" pitchFamily="49" charset="-128"/>
              </a:rPr>
              <a:t> </a:t>
            </a:r>
            <a:r>
              <a:rPr kumimoji="1" lang="en-US" altLang="ja-JP" sz="4400" dirty="0">
                <a:latin typeface="Ricty Diminished" panose="020B0509020203020207" pitchFamily="49" charset="-128"/>
                <a:ea typeface="Ricty Diminished" panose="020B0509020203020207" pitchFamily="49" charset="-128"/>
              </a:rPr>
              <a:t>= </a:t>
            </a:r>
            <a:r>
              <a:rPr kumimoji="1" lang="en-US" altLang="ja-JP" sz="4400" dirty="0">
                <a:solidFill>
                  <a:srgbClr val="0000FF"/>
                </a:solidFill>
                <a:latin typeface="Ricty Diminished" panose="020B0509020203020207" pitchFamily="49" charset="-128"/>
                <a:ea typeface="Ricty Diminished" panose="020B0509020203020207" pitchFamily="49" charset="-128"/>
              </a:rPr>
              <a:t>new</a:t>
            </a:r>
            <a:r>
              <a:rPr kumimoji="1" lang="en-US" altLang="ja-JP" sz="4400" dirty="0">
                <a:latin typeface="Ricty Diminished" panose="020B0509020203020207" pitchFamily="49" charset="-128"/>
                <a:ea typeface="Ricty Diminished" panose="020B0509020203020207" pitchFamily="49" charset="-128"/>
              </a:rPr>
              <a:t> </a:t>
            </a:r>
            <a:r>
              <a:rPr kumimoji="1" lang="en-US" altLang="ja-JP" sz="4400" dirty="0">
                <a:solidFill>
                  <a:srgbClr val="0000FF"/>
                </a:solidFill>
                <a:latin typeface="Ricty Diminished" panose="020B0509020203020207" pitchFamily="49" charset="-128"/>
                <a:ea typeface="Ricty Diminished" panose="020B0509020203020207" pitchFamily="49" charset="-128"/>
              </a:rPr>
              <a:t>int</a:t>
            </a:r>
            <a:r>
              <a:rPr kumimoji="1" lang="en-US" altLang="ja-JP" sz="4400" dirty="0">
                <a:latin typeface="Ricty Diminished" panose="020B0509020203020207" pitchFamily="49" charset="-128"/>
                <a:ea typeface="Ricty Diminished" panose="020B0509020203020207" pitchFamily="49" charset="-128"/>
              </a:rPr>
              <a:t>[</a:t>
            </a:r>
            <a:r>
              <a:rPr kumimoji="1" lang="en-US" altLang="ja-JP" sz="4400" b="1" dirty="0">
                <a:solidFill>
                  <a:srgbClr val="FF0000"/>
                </a:solidFill>
                <a:latin typeface="Ricty Diminished" panose="020B0509020203020207" pitchFamily="49" charset="-128"/>
                <a:ea typeface="Ricty Diminished" panose="020B0509020203020207" pitchFamily="49" charset="-128"/>
              </a:rPr>
              <a:t>16</a:t>
            </a:r>
            <a:r>
              <a:rPr kumimoji="1" lang="en-US" altLang="ja-JP" sz="4400" dirty="0">
                <a:latin typeface="Ricty Diminished" panose="020B0509020203020207" pitchFamily="49" charset="-128"/>
                <a:ea typeface="Ricty Diminished" panose="020B0509020203020207" pitchFamily="49" charset="-128"/>
              </a:rPr>
              <a:t>];</a:t>
            </a:r>
            <a:endParaRPr kumimoji="1" lang="ja-JP" altLang="en-US" sz="4400" dirty="0">
              <a:latin typeface="Ricty Diminished" panose="020B0509020203020207" pitchFamily="49" charset="-128"/>
              <a:ea typeface="Ricty Diminished" panose="020B0509020203020207" pitchFamily="49" charset="-128"/>
            </a:endParaRPr>
          </a:p>
        </p:txBody>
      </p:sp>
      <p:grpSp>
        <p:nvGrpSpPr>
          <p:cNvPr id="49" name="グループ化 48">
            <a:extLst>
              <a:ext uri="{FF2B5EF4-FFF2-40B4-BE49-F238E27FC236}">
                <a16:creationId xmlns:a16="http://schemas.microsoft.com/office/drawing/2014/main" id="{8C67DB8F-C7F8-422E-8FAA-08C3E784A42F}"/>
              </a:ext>
            </a:extLst>
          </p:cNvPr>
          <p:cNvGrpSpPr/>
          <p:nvPr/>
        </p:nvGrpSpPr>
        <p:grpSpPr>
          <a:xfrm>
            <a:off x="202021" y="2752605"/>
            <a:ext cx="2006081" cy="501520"/>
            <a:chOff x="3257550" y="3287713"/>
            <a:chExt cx="2362200" cy="590550"/>
          </a:xfrm>
          <a:noFill/>
        </p:grpSpPr>
        <p:sp>
          <p:nvSpPr>
            <p:cNvPr id="52" name="正方形/長方形 51">
              <a:extLst>
                <a:ext uri="{FF2B5EF4-FFF2-40B4-BE49-F238E27FC236}">
                  <a16:creationId xmlns:a16="http://schemas.microsoft.com/office/drawing/2014/main" id="{F019AFFC-78C3-43DC-B015-ADD767917921}"/>
                </a:ext>
              </a:extLst>
            </p:cNvPr>
            <p:cNvSpPr/>
            <p:nvPr/>
          </p:nvSpPr>
          <p:spPr>
            <a:xfrm>
              <a:off x="3257550" y="3287713"/>
              <a:ext cx="590550" cy="5905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tIns="108000" rtlCol="0" anchor="ctr"/>
            <a:lstStyle/>
            <a:p>
              <a:pPr algn="ctr"/>
              <a:r>
                <a:rPr kumimoji="1" lang="en-US" altLang="ja-JP" dirty="0">
                  <a:solidFill>
                    <a:srgbClr val="FF0000"/>
                  </a:solidFill>
                </a:rPr>
                <a:t>0</a:t>
              </a:r>
              <a:endParaRPr kumimoji="1" lang="ja-JP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53" name="正方形/長方形 52">
              <a:extLst>
                <a:ext uri="{FF2B5EF4-FFF2-40B4-BE49-F238E27FC236}">
                  <a16:creationId xmlns:a16="http://schemas.microsoft.com/office/drawing/2014/main" id="{C1EE46B7-F5E2-4C25-9BE7-00DCCEDD7029}"/>
                </a:ext>
              </a:extLst>
            </p:cNvPr>
            <p:cNvSpPr/>
            <p:nvPr/>
          </p:nvSpPr>
          <p:spPr>
            <a:xfrm>
              <a:off x="3848100" y="3287713"/>
              <a:ext cx="590550" cy="5905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tIns="108000" rtlCol="0" anchor="ctr"/>
            <a:lstStyle/>
            <a:p>
              <a:pPr algn="ctr"/>
              <a:r>
                <a:rPr kumimoji="1" lang="en-US" altLang="ja-JP" dirty="0">
                  <a:solidFill>
                    <a:srgbClr val="FF0000"/>
                  </a:solidFill>
                </a:rPr>
                <a:t>1</a:t>
              </a:r>
              <a:endParaRPr kumimoji="1" lang="ja-JP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58" name="正方形/長方形 57">
              <a:extLst>
                <a:ext uri="{FF2B5EF4-FFF2-40B4-BE49-F238E27FC236}">
                  <a16:creationId xmlns:a16="http://schemas.microsoft.com/office/drawing/2014/main" id="{F90D9B1D-6177-4C47-A3C0-628140878107}"/>
                </a:ext>
              </a:extLst>
            </p:cNvPr>
            <p:cNvSpPr/>
            <p:nvPr/>
          </p:nvSpPr>
          <p:spPr>
            <a:xfrm>
              <a:off x="4438650" y="3287713"/>
              <a:ext cx="590550" cy="5905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tIns="108000" rtlCol="0" anchor="ctr"/>
            <a:lstStyle/>
            <a:p>
              <a:pPr algn="ctr"/>
              <a:r>
                <a:rPr kumimoji="1" lang="en-US" altLang="ja-JP" dirty="0">
                  <a:solidFill>
                    <a:srgbClr val="FF0000"/>
                  </a:solidFill>
                </a:rPr>
                <a:t>2</a:t>
              </a:r>
              <a:endParaRPr kumimoji="1" lang="ja-JP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59" name="正方形/長方形 58">
              <a:extLst>
                <a:ext uri="{FF2B5EF4-FFF2-40B4-BE49-F238E27FC236}">
                  <a16:creationId xmlns:a16="http://schemas.microsoft.com/office/drawing/2014/main" id="{D5B09740-7433-4431-8583-10E11CF35ED0}"/>
                </a:ext>
              </a:extLst>
            </p:cNvPr>
            <p:cNvSpPr/>
            <p:nvPr/>
          </p:nvSpPr>
          <p:spPr>
            <a:xfrm>
              <a:off x="5029200" y="3287713"/>
              <a:ext cx="590550" cy="5905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tIns="108000" rtlCol="0" anchor="ctr"/>
            <a:lstStyle/>
            <a:p>
              <a:pPr algn="ctr"/>
              <a:r>
                <a:rPr kumimoji="1" lang="en-US" altLang="ja-JP" dirty="0">
                  <a:solidFill>
                    <a:srgbClr val="FF0000"/>
                  </a:solidFill>
                </a:rPr>
                <a:t>3</a:t>
              </a:r>
              <a:endParaRPr kumimoji="1" lang="ja-JP" alt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60" name="グループ化 59">
            <a:extLst>
              <a:ext uri="{FF2B5EF4-FFF2-40B4-BE49-F238E27FC236}">
                <a16:creationId xmlns:a16="http://schemas.microsoft.com/office/drawing/2014/main" id="{AA5E5BF6-E60A-4421-A86C-BDEE7AF7F046}"/>
              </a:ext>
            </a:extLst>
          </p:cNvPr>
          <p:cNvGrpSpPr/>
          <p:nvPr/>
        </p:nvGrpSpPr>
        <p:grpSpPr>
          <a:xfrm>
            <a:off x="2446647" y="2752605"/>
            <a:ext cx="2006081" cy="501520"/>
            <a:chOff x="3257550" y="3878263"/>
            <a:chExt cx="2362200" cy="590550"/>
          </a:xfrm>
          <a:noFill/>
        </p:grpSpPr>
        <p:sp>
          <p:nvSpPr>
            <p:cNvPr id="61" name="正方形/長方形 60">
              <a:extLst>
                <a:ext uri="{FF2B5EF4-FFF2-40B4-BE49-F238E27FC236}">
                  <a16:creationId xmlns:a16="http://schemas.microsoft.com/office/drawing/2014/main" id="{94F03F99-00AF-4DAB-80C2-6180B8FA95FE}"/>
                </a:ext>
              </a:extLst>
            </p:cNvPr>
            <p:cNvSpPr/>
            <p:nvPr/>
          </p:nvSpPr>
          <p:spPr>
            <a:xfrm>
              <a:off x="3257550" y="3878263"/>
              <a:ext cx="590550" cy="5905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tIns="108000" rtlCol="0" anchor="ctr"/>
            <a:lstStyle/>
            <a:p>
              <a:pPr algn="ctr"/>
              <a:r>
                <a:rPr kumimoji="1" lang="en-US" altLang="ja-JP" dirty="0">
                  <a:solidFill>
                    <a:srgbClr val="FF0000"/>
                  </a:solidFill>
                </a:rPr>
                <a:t>4</a:t>
              </a:r>
              <a:endParaRPr kumimoji="1" lang="ja-JP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62" name="正方形/長方形 61">
              <a:extLst>
                <a:ext uri="{FF2B5EF4-FFF2-40B4-BE49-F238E27FC236}">
                  <a16:creationId xmlns:a16="http://schemas.microsoft.com/office/drawing/2014/main" id="{076F3A32-CB4F-4CC5-AA5C-0F6BC57D6ED8}"/>
                </a:ext>
              </a:extLst>
            </p:cNvPr>
            <p:cNvSpPr/>
            <p:nvPr/>
          </p:nvSpPr>
          <p:spPr>
            <a:xfrm>
              <a:off x="3848100" y="3878263"/>
              <a:ext cx="590550" cy="5905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tIns="108000" rtlCol="0" anchor="ctr"/>
            <a:lstStyle/>
            <a:p>
              <a:pPr algn="ctr"/>
              <a:r>
                <a:rPr kumimoji="1" lang="en-US" altLang="ja-JP" dirty="0">
                  <a:solidFill>
                    <a:srgbClr val="FF0000"/>
                  </a:solidFill>
                </a:rPr>
                <a:t>5</a:t>
              </a:r>
              <a:endParaRPr kumimoji="1" lang="ja-JP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63" name="正方形/長方形 62">
              <a:extLst>
                <a:ext uri="{FF2B5EF4-FFF2-40B4-BE49-F238E27FC236}">
                  <a16:creationId xmlns:a16="http://schemas.microsoft.com/office/drawing/2014/main" id="{3FFAE727-4499-4AA3-8F7D-32E95E832C37}"/>
                </a:ext>
              </a:extLst>
            </p:cNvPr>
            <p:cNvSpPr/>
            <p:nvPr/>
          </p:nvSpPr>
          <p:spPr>
            <a:xfrm>
              <a:off x="4438650" y="3878263"/>
              <a:ext cx="590550" cy="5905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tIns="108000" rtlCol="0" anchor="ctr"/>
            <a:lstStyle/>
            <a:p>
              <a:pPr algn="ctr"/>
              <a:r>
                <a:rPr kumimoji="1" lang="en-US" altLang="ja-JP" dirty="0">
                  <a:solidFill>
                    <a:srgbClr val="FF0000"/>
                  </a:solidFill>
                </a:rPr>
                <a:t>6</a:t>
              </a:r>
              <a:endParaRPr kumimoji="1" lang="ja-JP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64" name="正方形/長方形 63">
              <a:extLst>
                <a:ext uri="{FF2B5EF4-FFF2-40B4-BE49-F238E27FC236}">
                  <a16:creationId xmlns:a16="http://schemas.microsoft.com/office/drawing/2014/main" id="{838A88DE-1BAF-4416-A456-EE4E30923C10}"/>
                </a:ext>
              </a:extLst>
            </p:cNvPr>
            <p:cNvSpPr/>
            <p:nvPr/>
          </p:nvSpPr>
          <p:spPr>
            <a:xfrm>
              <a:off x="5029200" y="3878263"/>
              <a:ext cx="590550" cy="5905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tIns="108000" rtlCol="0" anchor="ctr"/>
            <a:lstStyle/>
            <a:p>
              <a:pPr algn="ctr"/>
              <a:r>
                <a:rPr kumimoji="1" lang="en-US" altLang="ja-JP" dirty="0">
                  <a:solidFill>
                    <a:srgbClr val="FF0000"/>
                  </a:solidFill>
                </a:rPr>
                <a:t>7</a:t>
              </a:r>
              <a:endParaRPr kumimoji="1" lang="ja-JP" alt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65" name="グループ化 64">
            <a:extLst>
              <a:ext uri="{FF2B5EF4-FFF2-40B4-BE49-F238E27FC236}">
                <a16:creationId xmlns:a16="http://schemas.microsoft.com/office/drawing/2014/main" id="{9F0FB606-ED6D-41D1-9295-821F5737185C}"/>
              </a:ext>
            </a:extLst>
          </p:cNvPr>
          <p:cNvGrpSpPr/>
          <p:nvPr/>
        </p:nvGrpSpPr>
        <p:grpSpPr>
          <a:xfrm>
            <a:off x="4691273" y="2752605"/>
            <a:ext cx="2006081" cy="501520"/>
            <a:chOff x="3257550" y="4468813"/>
            <a:chExt cx="2362200" cy="590550"/>
          </a:xfrm>
          <a:noFill/>
        </p:grpSpPr>
        <p:sp>
          <p:nvSpPr>
            <p:cNvPr id="66" name="正方形/長方形 65">
              <a:extLst>
                <a:ext uri="{FF2B5EF4-FFF2-40B4-BE49-F238E27FC236}">
                  <a16:creationId xmlns:a16="http://schemas.microsoft.com/office/drawing/2014/main" id="{048EE9A0-FC40-4326-A63D-9D2852D6B33A}"/>
                </a:ext>
              </a:extLst>
            </p:cNvPr>
            <p:cNvSpPr/>
            <p:nvPr/>
          </p:nvSpPr>
          <p:spPr>
            <a:xfrm>
              <a:off x="3257550" y="4468813"/>
              <a:ext cx="590550" cy="5905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tIns="108000" rtlCol="0" anchor="ctr"/>
            <a:lstStyle/>
            <a:p>
              <a:pPr algn="ctr"/>
              <a:r>
                <a:rPr kumimoji="1" lang="en-US" altLang="ja-JP" dirty="0">
                  <a:solidFill>
                    <a:srgbClr val="FF0000"/>
                  </a:solidFill>
                </a:rPr>
                <a:t>8</a:t>
              </a:r>
              <a:endParaRPr kumimoji="1" lang="ja-JP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67" name="正方形/長方形 66">
              <a:extLst>
                <a:ext uri="{FF2B5EF4-FFF2-40B4-BE49-F238E27FC236}">
                  <a16:creationId xmlns:a16="http://schemas.microsoft.com/office/drawing/2014/main" id="{B9D8AB4E-BB11-4096-8D3F-15B32B6B4F4C}"/>
                </a:ext>
              </a:extLst>
            </p:cNvPr>
            <p:cNvSpPr/>
            <p:nvPr/>
          </p:nvSpPr>
          <p:spPr>
            <a:xfrm>
              <a:off x="3848100" y="4468813"/>
              <a:ext cx="590550" cy="5905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tIns="108000" rtlCol="0" anchor="ctr"/>
            <a:lstStyle/>
            <a:p>
              <a:pPr algn="ctr"/>
              <a:r>
                <a:rPr kumimoji="1" lang="en-US" altLang="ja-JP" dirty="0">
                  <a:solidFill>
                    <a:srgbClr val="FF0000"/>
                  </a:solidFill>
                </a:rPr>
                <a:t>9</a:t>
              </a:r>
              <a:endParaRPr kumimoji="1" lang="ja-JP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68" name="正方形/長方形 67">
              <a:extLst>
                <a:ext uri="{FF2B5EF4-FFF2-40B4-BE49-F238E27FC236}">
                  <a16:creationId xmlns:a16="http://schemas.microsoft.com/office/drawing/2014/main" id="{624FF20D-3300-42D1-B6D9-840A42EEAA79}"/>
                </a:ext>
              </a:extLst>
            </p:cNvPr>
            <p:cNvSpPr/>
            <p:nvPr/>
          </p:nvSpPr>
          <p:spPr>
            <a:xfrm>
              <a:off x="4438650" y="4468813"/>
              <a:ext cx="590550" cy="5905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tIns="108000" rtlCol="0" anchor="ctr"/>
            <a:lstStyle/>
            <a:p>
              <a:pPr algn="ctr"/>
              <a:r>
                <a:rPr kumimoji="1" lang="en-US" altLang="ja-JP" dirty="0">
                  <a:solidFill>
                    <a:srgbClr val="FF0000"/>
                  </a:solidFill>
                </a:rPr>
                <a:t>10</a:t>
              </a:r>
              <a:endParaRPr kumimoji="1" lang="ja-JP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69" name="正方形/長方形 68">
              <a:extLst>
                <a:ext uri="{FF2B5EF4-FFF2-40B4-BE49-F238E27FC236}">
                  <a16:creationId xmlns:a16="http://schemas.microsoft.com/office/drawing/2014/main" id="{228C4264-2FC3-4514-BAD2-2C215269FEA4}"/>
                </a:ext>
              </a:extLst>
            </p:cNvPr>
            <p:cNvSpPr/>
            <p:nvPr/>
          </p:nvSpPr>
          <p:spPr>
            <a:xfrm>
              <a:off x="5029200" y="4468813"/>
              <a:ext cx="590550" cy="5905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tIns="108000" rtlCol="0" anchor="ctr"/>
            <a:lstStyle/>
            <a:p>
              <a:pPr algn="ctr"/>
              <a:r>
                <a:rPr kumimoji="1" lang="en-US" altLang="ja-JP" dirty="0">
                  <a:solidFill>
                    <a:srgbClr val="FF0000"/>
                  </a:solidFill>
                </a:rPr>
                <a:t>11</a:t>
              </a:r>
              <a:endParaRPr kumimoji="1" lang="ja-JP" alt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70" name="グループ化 69">
            <a:extLst>
              <a:ext uri="{FF2B5EF4-FFF2-40B4-BE49-F238E27FC236}">
                <a16:creationId xmlns:a16="http://schemas.microsoft.com/office/drawing/2014/main" id="{14FBC320-ABBB-4227-AE2E-2ED81E42B9F8}"/>
              </a:ext>
            </a:extLst>
          </p:cNvPr>
          <p:cNvGrpSpPr/>
          <p:nvPr/>
        </p:nvGrpSpPr>
        <p:grpSpPr>
          <a:xfrm>
            <a:off x="6935898" y="2752605"/>
            <a:ext cx="2006081" cy="501520"/>
            <a:chOff x="3257550" y="5059363"/>
            <a:chExt cx="2362200" cy="590550"/>
          </a:xfrm>
          <a:noFill/>
        </p:grpSpPr>
        <p:sp>
          <p:nvSpPr>
            <p:cNvPr id="71" name="正方形/長方形 70">
              <a:extLst>
                <a:ext uri="{FF2B5EF4-FFF2-40B4-BE49-F238E27FC236}">
                  <a16:creationId xmlns:a16="http://schemas.microsoft.com/office/drawing/2014/main" id="{56011E4A-8677-4964-81F6-F87A393EACF5}"/>
                </a:ext>
              </a:extLst>
            </p:cNvPr>
            <p:cNvSpPr/>
            <p:nvPr/>
          </p:nvSpPr>
          <p:spPr>
            <a:xfrm>
              <a:off x="3257550" y="5059363"/>
              <a:ext cx="590550" cy="5905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tIns="108000" rtlCol="0" anchor="ctr"/>
            <a:lstStyle/>
            <a:p>
              <a:pPr algn="ctr"/>
              <a:r>
                <a:rPr kumimoji="1" lang="en-US" altLang="ja-JP" dirty="0">
                  <a:solidFill>
                    <a:srgbClr val="FF0000"/>
                  </a:solidFill>
                </a:rPr>
                <a:t>12</a:t>
              </a:r>
              <a:endParaRPr kumimoji="1" lang="ja-JP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72" name="正方形/長方形 71">
              <a:extLst>
                <a:ext uri="{FF2B5EF4-FFF2-40B4-BE49-F238E27FC236}">
                  <a16:creationId xmlns:a16="http://schemas.microsoft.com/office/drawing/2014/main" id="{44F05969-1750-4279-B9BC-7069C48D56B1}"/>
                </a:ext>
              </a:extLst>
            </p:cNvPr>
            <p:cNvSpPr/>
            <p:nvPr/>
          </p:nvSpPr>
          <p:spPr>
            <a:xfrm>
              <a:off x="3848100" y="5059363"/>
              <a:ext cx="590550" cy="5905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tIns="108000" rtlCol="0" anchor="ctr"/>
            <a:lstStyle/>
            <a:p>
              <a:pPr algn="ctr"/>
              <a:r>
                <a:rPr kumimoji="1" lang="en-US" altLang="ja-JP" dirty="0">
                  <a:solidFill>
                    <a:srgbClr val="FF0000"/>
                  </a:solidFill>
                </a:rPr>
                <a:t>13</a:t>
              </a:r>
              <a:endParaRPr kumimoji="1" lang="ja-JP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73" name="正方形/長方形 72">
              <a:extLst>
                <a:ext uri="{FF2B5EF4-FFF2-40B4-BE49-F238E27FC236}">
                  <a16:creationId xmlns:a16="http://schemas.microsoft.com/office/drawing/2014/main" id="{5EB6D312-B581-4F31-9C33-EF9D53C1B47B}"/>
                </a:ext>
              </a:extLst>
            </p:cNvPr>
            <p:cNvSpPr/>
            <p:nvPr/>
          </p:nvSpPr>
          <p:spPr>
            <a:xfrm>
              <a:off x="4438650" y="5059363"/>
              <a:ext cx="590550" cy="5905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tIns="108000" rtlCol="0" anchor="ctr"/>
            <a:lstStyle/>
            <a:p>
              <a:pPr algn="ctr"/>
              <a:r>
                <a:rPr kumimoji="1" lang="en-US" altLang="ja-JP" dirty="0">
                  <a:solidFill>
                    <a:srgbClr val="FF0000"/>
                  </a:solidFill>
                </a:rPr>
                <a:t>14</a:t>
              </a:r>
              <a:endParaRPr kumimoji="1" lang="ja-JP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74" name="正方形/長方形 73">
              <a:extLst>
                <a:ext uri="{FF2B5EF4-FFF2-40B4-BE49-F238E27FC236}">
                  <a16:creationId xmlns:a16="http://schemas.microsoft.com/office/drawing/2014/main" id="{6E1F01E1-B11A-43B7-954E-AF7511590F8B}"/>
                </a:ext>
              </a:extLst>
            </p:cNvPr>
            <p:cNvSpPr/>
            <p:nvPr/>
          </p:nvSpPr>
          <p:spPr>
            <a:xfrm>
              <a:off x="5029200" y="5059363"/>
              <a:ext cx="590550" cy="5905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tIns="108000" rtlCol="0" anchor="ctr"/>
            <a:lstStyle/>
            <a:p>
              <a:pPr algn="ctr"/>
              <a:r>
                <a:rPr kumimoji="1" lang="en-US" altLang="ja-JP" dirty="0">
                  <a:solidFill>
                    <a:srgbClr val="FF0000"/>
                  </a:solidFill>
                </a:rPr>
                <a:t>15</a:t>
              </a:r>
              <a:endParaRPr kumimoji="1" lang="ja-JP" alt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75" name="コンテンツ プレースホルダー 2">
            <a:extLst>
              <a:ext uri="{FF2B5EF4-FFF2-40B4-BE49-F238E27FC236}">
                <a16:creationId xmlns:a16="http://schemas.microsoft.com/office/drawing/2014/main" id="{EA1AEC7D-3F53-4E16-B317-17B74BD5E190}"/>
              </a:ext>
            </a:extLst>
          </p:cNvPr>
          <p:cNvSpPr txBox="1">
            <a:spLocks/>
          </p:cNvSpPr>
          <p:nvPr/>
        </p:nvSpPr>
        <p:spPr>
          <a:xfrm>
            <a:off x="628650" y="1421636"/>
            <a:ext cx="7886700" cy="9525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l"/>
              <a:defRPr kumimoji="1"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l"/>
              <a:defRPr kumimoji="1"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l"/>
              <a:defRPr kumimoji="1"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l"/>
              <a:defRPr kumimoji="1"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l"/>
              <a:defRPr kumimoji="1"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ja-JP" altLang="en-US" dirty="0"/>
              <a:t>画像情報を保存するには</a:t>
            </a:r>
            <a:r>
              <a:rPr lang="en-US" altLang="ja-JP" dirty="0"/>
              <a:t>16</a:t>
            </a:r>
            <a:r>
              <a:rPr lang="ja-JP" altLang="en-US" dirty="0"/>
              <a:t>要素の配列が必要</a:t>
            </a:r>
          </a:p>
        </p:txBody>
      </p:sp>
    </p:spTree>
    <p:extLst>
      <p:ext uri="{BB962C8B-B14F-4D97-AF65-F5344CB8AC3E}">
        <p14:creationId xmlns:p14="http://schemas.microsoft.com/office/powerpoint/2010/main" val="33647102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DAF2C4A-BA5D-4326-9F15-A639DE3162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画像の配列化</a:t>
            </a: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BF2A6372-FC9A-41E0-AB76-0AA533E678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6C14D-EA41-4345-9FBD-80272997C6CD}" type="slidenum">
              <a:rPr kumimoji="1" lang="ja-JP" altLang="en-US" smtClean="0"/>
              <a:t>48</a:t>
            </a:fld>
            <a:endParaRPr kumimoji="1" lang="ja-JP" altLang="en-US"/>
          </a:p>
        </p:txBody>
      </p:sp>
      <p:grpSp>
        <p:nvGrpSpPr>
          <p:cNvPr id="54" name="グループ化 53">
            <a:extLst>
              <a:ext uri="{FF2B5EF4-FFF2-40B4-BE49-F238E27FC236}">
                <a16:creationId xmlns:a16="http://schemas.microsoft.com/office/drawing/2014/main" id="{FD6608DD-0ED6-4030-9014-D87A42DFAAC6}"/>
              </a:ext>
            </a:extLst>
          </p:cNvPr>
          <p:cNvGrpSpPr/>
          <p:nvPr/>
        </p:nvGrpSpPr>
        <p:grpSpPr>
          <a:xfrm>
            <a:off x="202021" y="3216362"/>
            <a:ext cx="2006081" cy="501520"/>
            <a:chOff x="3257550" y="3287713"/>
            <a:chExt cx="2362200" cy="590550"/>
          </a:xfrm>
        </p:grpSpPr>
        <p:sp>
          <p:nvSpPr>
            <p:cNvPr id="4" name="正方形/長方形 3">
              <a:extLst>
                <a:ext uri="{FF2B5EF4-FFF2-40B4-BE49-F238E27FC236}">
                  <a16:creationId xmlns:a16="http://schemas.microsoft.com/office/drawing/2014/main" id="{2DCA5900-E013-46F1-9195-6D927C7E856E}"/>
                </a:ext>
              </a:extLst>
            </p:cNvPr>
            <p:cNvSpPr/>
            <p:nvPr/>
          </p:nvSpPr>
          <p:spPr>
            <a:xfrm>
              <a:off x="3257550" y="3287713"/>
              <a:ext cx="590550" cy="590550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tIns="108000" rtlCol="0" anchor="ctr"/>
            <a:lstStyle/>
            <a:p>
              <a:pPr algn="ctr"/>
              <a:r>
                <a:rPr kumimoji="1" lang="en-US" altLang="ja-JP" dirty="0"/>
                <a:t>20</a:t>
              </a:r>
              <a:endParaRPr kumimoji="1" lang="ja-JP" altLang="en-US" dirty="0"/>
            </a:p>
          </p:txBody>
        </p:sp>
        <p:sp>
          <p:nvSpPr>
            <p:cNvPr id="5" name="正方形/長方形 4">
              <a:extLst>
                <a:ext uri="{FF2B5EF4-FFF2-40B4-BE49-F238E27FC236}">
                  <a16:creationId xmlns:a16="http://schemas.microsoft.com/office/drawing/2014/main" id="{B68DAE7E-5A76-485F-BD08-E6D74D7B356B}"/>
                </a:ext>
              </a:extLst>
            </p:cNvPr>
            <p:cNvSpPr/>
            <p:nvPr/>
          </p:nvSpPr>
          <p:spPr>
            <a:xfrm>
              <a:off x="3848100" y="3287713"/>
              <a:ext cx="590550" cy="590550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tIns="108000" rtlCol="0" anchor="ctr"/>
            <a:lstStyle/>
            <a:p>
              <a:pPr algn="ctr"/>
              <a:r>
                <a:rPr kumimoji="1" lang="en-US" altLang="ja-JP" dirty="0"/>
                <a:t>40</a:t>
              </a:r>
              <a:endParaRPr kumimoji="1" lang="ja-JP" altLang="en-US" dirty="0"/>
            </a:p>
          </p:txBody>
        </p:sp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6C6955CD-0001-45B8-AD98-F87F8003137F}"/>
                </a:ext>
              </a:extLst>
            </p:cNvPr>
            <p:cNvSpPr/>
            <p:nvPr/>
          </p:nvSpPr>
          <p:spPr>
            <a:xfrm>
              <a:off x="4438650" y="3287713"/>
              <a:ext cx="590550" cy="590550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tIns="108000" rtlCol="0" anchor="ctr"/>
            <a:lstStyle/>
            <a:p>
              <a:pPr algn="ctr"/>
              <a:r>
                <a:rPr kumimoji="1" lang="en-US" altLang="ja-JP" dirty="0"/>
                <a:t>80</a:t>
              </a:r>
              <a:endParaRPr kumimoji="1" lang="ja-JP" altLang="en-US" dirty="0"/>
            </a:p>
          </p:txBody>
        </p:sp>
        <p:sp>
          <p:nvSpPr>
            <p:cNvPr id="7" name="正方形/長方形 6">
              <a:extLst>
                <a:ext uri="{FF2B5EF4-FFF2-40B4-BE49-F238E27FC236}">
                  <a16:creationId xmlns:a16="http://schemas.microsoft.com/office/drawing/2014/main" id="{7A553F01-AD74-45BC-9DAB-EF15C12280EA}"/>
                </a:ext>
              </a:extLst>
            </p:cNvPr>
            <p:cNvSpPr/>
            <p:nvPr/>
          </p:nvSpPr>
          <p:spPr>
            <a:xfrm>
              <a:off x="5029200" y="3287713"/>
              <a:ext cx="590550" cy="590550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tIns="108000" rtlCol="0" anchor="ctr"/>
            <a:lstStyle/>
            <a:p>
              <a:pPr algn="ctr"/>
              <a:r>
                <a:rPr kumimoji="1" lang="en-US" altLang="ja-JP" dirty="0"/>
                <a:t>10</a:t>
              </a:r>
              <a:endParaRPr kumimoji="1" lang="ja-JP" altLang="en-US" dirty="0"/>
            </a:p>
          </p:txBody>
        </p:sp>
      </p:grpSp>
      <p:grpSp>
        <p:nvGrpSpPr>
          <p:cNvPr id="55" name="グループ化 54">
            <a:extLst>
              <a:ext uri="{FF2B5EF4-FFF2-40B4-BE49-F238E27FC236}">
                <a16:creationId xmlns:a16="http://schemas.microsoft.com/office/drawing/2014/main" id="{4DBAFFDB-225D-480A-95CA-1E713C82926E}"/>
              </a:ext>
            </a:extLst>
          </p:cNvPr>
          <p:cNvGrpSpPr/>
          <p:nvPr/>
        </p:nvGrpSpPr>
        <p:grpSpPr>
          <a:xfrm>
            <a:off x="2446647" y="3216362"/>
            <a:ext cx="2006081" cy="501520"/>
            <a:chOff x="3257550" y="3878263"/>
            <a:chExt cx="2362200" cy="590550"/>
          </a:xfrm>
        </p:grpSpPr>
        <p:sp>
          <p:nvSpPr>
            <p:cNvPr id="8" name="正方形/長方形 7">
              <a:extLst>
                <a:ext uri="{FF2B5EF4-FFF2-40B4-BE49-F238E27FC236}">
                  <a16:creationId xmlns:a16="http://schemas.microsoft.com/office/drawing/2014/main" id="{48721C9C-D3FF-4A64-B224-986E890A04CF}"/>
                </a:ext>
              </a:extLst>
            </p:cNvPr>
            <p:cNvSpPr/>
            <p:nvPr/>
          </p:nvSpPr>
          <p:spPr>
            <a:xfrm>
              <a:off x="3257550" y="3878263"/>
              <a:ext cx="590550" cy="590550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tIns="108000" rtlCol="0" anchor="ctr"/>
            <a:lstStyle/>
            <a:p>
              <a:pPr algn="ctr"/>
              <a:r>
                <a:rPr kumimoji="1" lang="en-US" altLang="ja-JP" dirty="0"/>
                <a:t>10</a:t>
              </a:r>
              <a:endParaRPr kumimoji="1" lang="ja-JP" altLang="en-US" dirty="0"/>
            </a:p>
          </p:txBody>
        </p:sp>
        <p:sp>
          <p:nvSpPr>
            <p:cNvPr id="9" name="正方形/長方形 8">
              <a:extLst>
                <a:ext uri="{FF2B5EF4-FFF2-40B4-BE49-F238E27FC236}">
                  <a16:creationId xmlns:a16="http://schemas.microsoft.com/office/drawing/2014/main" id="{73907986-D3B1-4323-B409-175ED2B8C19D}"/>
                </a:ext>
              </a:extLst>
            </p:cNvPr>
            <p:cNvSpPr/>
            <p:nvPr/>
          </p:nvSpPr>
          <p:spPr>
            <a:xfrm>
              <a:off x="3848100" y="3878263"/>
              <a:ext cx="590550" cy="590550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tIns="108000" rtlCol="0" anchor="ctr"/>
            <a:lstStyle/>
            <a:p>
              <a:pPr algn="ctr"/>
              <a:r>
                <a:rPr kumimoji="1" lang="en-US" altLang="ja-JP" dirty="0"/>
                <a:t>50</a:t>
              </a:r>
              <a:endParaRPr kumimoji="1" lang="ja-JP" altLang="en-US" dirty="0"/>
            </a:p>
          </p:txBody>
        </p:sp>
        <p:sp>
          <p:nvSpPr>
            <p:cNvPr id="10" name="正方形/長方形 9">
              <a:extLst>
                <a:ext uri="{FF2B5EF4-FFF2-40B4-BE49-F238E27FC236}">
                  <a16:creationId xmlns:a16="http://schemas.microsoft.com/office/drawing/2014/main" id="{04752BD6-8928-4F49-8208-3FA7184EEDAD}"/>
                </a:ext>
              </a:extLst>
            </p:cNvPr>
            <p:cNvSpPr/>
            <p:nvPr/>
          </p:nvSpPr>
          <p:spPr>
            <a:xfrm>
              <a:off x="4438650" y="3878263"/>
              <a:ext cx="590550" cy="590550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tIns="108000" rtlCol="0" anchor="ctr"/>
            <a:lstStyle/>
            <a:p>
              <a:pPr algn="ctr"/>
              <a:r>
                <a:rPr kumimoji="1" lang="en-US" altLang="ja-JP" dirty="0"/>
                <a:t>70</a:t>
              </a:r>
              <a:endParaRPr kumimoji="1" lang="ja-JP" altLang="en-US" dirty="0"/>
            </a:p>
          </p:txBody>
        </p:sp>
        <p:sp>
          <p:nvSpPr>
            <p:cNvPr id="11" name="正方形/長方形 10">
              <a:extLst>
                <a:ext uri="{FF2B5EF4-FFF2-40B4-BE49-F238E27FC236}">
                  <a16:creationId xmlns:a16="http://schemas.microsoft.com/office/drawing/2014/main" id="{E423C987-4CFD-48BB-982A-C85EF6A5E1E5}"/>
                </a:ext>
              </a:extLst>
            </p:cNvPr>
            <p:cNvSpPr/>
            <p:nvPr/>
          </p:nvSpPr>
          <p:spPr>
            <a:xfrm>
              <a:off x="5029200" y="3878263"/>
              <a:ext cx="590550" cy="590550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tIns="108000" rtlCol="0" anchor="ctr"/>
            <a:lstStyle/>
            <a:p>
              <a:pPr algn="ctr"/>
              <a:r>
                <a:rPr kumimoji="1" lang="en-US" altLang="ja-JP" dirty="0"/>
                <a:t>10</a:t>
              </a:r>
              <a:endParaRPr kumimoji="1" lang="ja-JP" altLang="en-US" dirty="0"/>
            </a:p>
          </p:txBody>
        </p:sp>
      </p:grpSp>
      <p:grpSp>
        <p:nvGrpSpPr>
          <p:cNvPr id="56" name="グループ化 55">
            <a:extLst>
              <a:ext uri="{FF2B5EF4-FFF2-40B4-BE49-F238E27FC236}">
                <a16:creationId xmlns:a16="http://schemas.microsoft.com/office/drawing/2014/main" id="{97FA496C-C849-4DD7-A5D9-EC61D26B69FE}"/>
              </a:ext>
            </a:extLst>
          </p:cNvPr>
          <p:cNvGrpSpPr/>
          <p:nvPr/>
        </p:nvGrpSpPr>
        <p:grpSpPr>
          <a:xfrm>
            <a:off x="4691273" y="3216362"/>
            <a:ext cx="2006081" cy="501520"/>
            <a:chOff x="3257550" y="4468813"/>
            <a:chExt cx="2362200" cy="590550"/>
          </a:xfrm>
        </p:grpSpPr>
        <p:sp>
          <p:nvSpPr>
            <p:cNvPr id="12" name="正方形/長方形 11">
              <a:extLst>
                <a:ext uri="{FF2B5EF4-FFF2-40B4-BE49-F238E27FC236}">
                  <a16:creationId xmlns:a16="http://schemas.microsoft.com/office/drawing/2014/main" id="{12CA49BE-CF2D-4DD0-9204-566AB8C0B920}"/>
                </a:ext>
              </a:extLst>
            </p:cNvPr>
            <p:cNvSpPr/>
            <p:nvPr/>
          </p:nvSpPr>
          <p:spPr>
            <a:xfrm>
              <a:off x="3257550" y="4468813"/>
              <a:ext cx="590550" cy="590550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tIns="108000" rtlCol="0" anchor="ctr"/>
            <a:lstStyle/>
            <a:p>
              <a:pPr algn="ctr"/>
              <a:r>
                <a:rPr kumimoji="1" lang="en-US" altLang="ja-JP" dirty="0"/>
                <a:t>40</a:t>
              </a:r>
              <a:endParaRPr kumimoji="1" lang="ja-JP" altLang="en-US" dirty="0"/>
            </a:p>
          </p:txBody>
        </p:sp>
        <p:sp>
          <p:nvSpPr>
            <p:cNvPr id="13" name="正方形/長方形 12">
              <a:extLst>
                <a:ext uri="{FF2B5EF4-FFF2-40B4-BE49-F238E27FC236}">
                  <a16:creationId xmlns:a16="http://schemas.microsoft.com/office/drawing/2014/main" id="{7495F29A-D334-4B29-A9C0-CAF78969CA33}"/>
                </a:ext>
              </a:extLst>
            </p:cNvPr>
            <p:cNvSpPr/>
            <p:nvPr/>
          </p:nvSpPr>
          <p:spPr>
            <a:xfrm>
              <a:off x="3848100" y="4468813"/>
              <a:ext cx="590550" cy="590550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tIns="108000" rtlCol="0" anchor="ctr"/>
            <a:lstStyle/>
            <a:p>
              <a:pPr algn="ctr"/>
              <a:r>
                <a:rPr kumimoji="1" lang="en-US" altLang="ja-JP" dirty="0"/>
                <a:t>0</a:t>
              </a:r>
              <a:endParaRPr kumimoji="1" lang="ja-JP" altLang="en-US" dirty="0"/>
            </a:p>
          </p:txBody>
        </p:sp>
        <p:sp>
          <p:nvSpPr>
            <p:cNvPr id="14" name="正方形/長方形 13">
              <a:extLst>
                <a:ext uri="{FF2B5EF4-FFF2-40B4-BE49-F238E27FC236}">
                  <a16:creationId xmlns:a16="http://schemas.microsoft.com/office/drawing/2014/main" id="{22713EC9-B117-43AC-947B-CA2AF9740614}"/>
                </a:ext>
              </a:extLst>
            </p:cNvPr>
            <p:cNvSpPr/>
            <p:nvPr/>
          </p:nvSpPr>
          <p:spPr>
            <a:xfrm>
              <a:off x="4438650" y="4468813"/>
              <a:ext cx="590550" cy="590550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tIns="108000" rtlCol="0" anchor="ctr"/>
            <a:lstStyle/>
            <a:p>
              <a:pPr algn="ctr"/>
              <a:r>
                <a:rPr kumimoji="1" lang="en-US" altLang="ja-JP" dirty="0"/>
                <a:t>0</a:t>
              </a:r>
              <a:endParaRPr kumimoji="1" lang="ja-JP" altLang="en-US" dirty="0"/>
            </a:p>
          </p:txBody>
        </p:sp>
        <p:sp>
          <p:nvSpPr>
            <p:cNvPr id="15" name="正方形/長方形 14">
              <a:extLst>
                <a:ext uri="{FF2B5EF4-FFF2-40B4-BE49-F238E27FC236}">
                  <a16:creationId xmlns:a16="http://schemas.microsoft.com/office/drawing/2014/main" id="{59BC1B28-B80E-4E87-A0CE-28847352DBAF}"/>
                </a:ext>
              </a:extLst>
            </p:cNvPr>
            <p:cNvSpPr/>
            <p:nvPr/>
          </p:nvSpPr>
          <p:spPr>
            <a:xfrm>
              <a:off x="5029200" y="4468813"/>
              <a:ext cx="590550" cy="590550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tIns="108000" rtlCol="0" anchor="ctr"/>
            <a:lstStyle/>
            <a:p>
              <a:pPr algn="ctr"/>
              <a:r>
                <a:rPr kumimoji="1" lang="en-US" altLang="ja-JP" dirty="0"/>
                <a:t>40</a:t>
              </a:r>
              <a:endParaRPr kumimoji="1" lang="ja-JP" altLang="en-US" dirty="0"/>
            </a:p>
          </p:txBody>
        </p:sp>
      </p:grpSp>
      <p:grpSp>
        <p:nvGrpSpPr>
          <p:cNvPr id="57" name="グループ化 56">
            <a:extLst>
              <a:ext uri="{FF2B5EF4-FFF2-40B4-BE49-F238E27FC236}">
                <a16:creationId xmlns:a16="http://schemas.microsoft.com/office/drawing/2014/main" id="{112AFB1E-655E-4877-8DB3-E912A8D385B3}"/>
              </a:ext>
            </a:extLst>
          </p:cNvPr>
          <p:cNvGrpSpPr/>
          <p:nvPr/>
        </p:nvGrpSpPr>
        <p:grpSpPr>
          <a:xfrm>
            <a:off x="6935898" y="3216362"/>
            <a:ext cx="2006081" cy="501520"/>
            <a:chOff x="3257550" y="5059363"/>
            <a:chExt cx="2362200" cy="590550"/>
          </a:xfrm>
        </p:grpSpPr>
        <p:sp>
          <p:nvSpPr>
            <p:cNvPr id="16" name="正方形/長方形 15">
              <a:extLst>
                <a:ext uri="{FF2B5EF4-FFF2-40B4-BE49-F238E27FC236}">
                  <a16:creationId xmlns:a16="http://schemas.microsoft.com/office/drawing/2014/main" id="{840C2E75-39EA-4C73-BA56-8970A98942F0}"/>
                </a:ext>
              </a:extLst>
            </p:cNvPr>
            <p:cNvSpPr/>
            <p:nvPr/>
          </p:nvSpPr>
          <p:spPr>
            <a:xfrm>
              <a:off x="3257550" y="5059363"/>
              <a:ext cx="590550" cy="590550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tIns="108000" rtlCol="0" anchor="ctr"/>
            <a:lstStyle/>
            <a:p>
              <a:pPr algn="ctr"/>
              <a:r>
                <a:rPr kumimoji="1" lang="en-US" altLang="ja-JP" dirty="0"/>
                <a:t>80</a:t>
              </a:r>
              <a:endParaRPr kumimoji="1" lang="ja-JP" altLang="en-US" dirty="0"/>
            </a:p>
          </p:txBody>
        </p:sp>
        <p:sp>
          <p:nvSpPr>
            <p:cNvPr id="17" name="正方形/長方形 16">
              <a:extLst>
                <a:ext uri="{FF2B5EF4-FFF2-40B4-BE49-F238E27FC236}">
                  <a16:creationId xmlns:a16="http://schemas.microsoft.com/office/drawing/2014/main" id="{FA452EC1-5750-482E-8077-A543CDD5A58B}"/>
                </a:ext>
              </a:extLst>
            </p:cNvPr>
            <p:cNvSpPr/>
            <p:nvPr/>
          </p:nvSpPr>
          <p:spPr>
            <a:xfrm>
              <a:off x="3848100" y="5059363"/>
              <a:ext cx="590550" cy="590550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tIns="108000" rtlCol="0" anchor="ctr"/>
            <a:lstStyle/>
            <a:p>
              <a:pPr algn="ctr"/>
              <a:r>
                <a:rPr kumimoji="1" lang="en-US" altLang="ja-JP" dirty="0"/>
                <a:t>70</a:t>
              </a:r>
              <a:endParaRPr kumimoji="1" lang="ja-JP" altLang="en-US" dirty="0"/>
            </a:p>
          </p:txBody>
        </p:sp>
        <p:sp>
          <p:nvSpPr>
            <p:cNvPr id="18" name="正方形/長方形 17">
              <a:extLst>
                <a:ext uri="{FF2B5EF4-FFF2-40B4-BE49-F238E27FC236}">
                  <a16:creationId xmlns:a16="http://schemas.microsoft.com/office/drawing/2014/main" id="{931BFE50-9986-47F9-8F42-CD48B0340DD9}"/>
                </a:ext>
              </a:extLst>
            </p:cNvPr>
            <p:cNvSpPr/>
            <p:nvPr/>
          </p:nvSpPr>
          <p:spPr>
            <a:xfrm>
              <a:off x="4438650" y="5059363"/>
              <a:ext cx="590550" cy="590550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tIns="108000" rtlCol="0" anchor="ctr"/>
            <a:lstStyle/>
            <a:p>
              <a:pPr algn="ctr"/>
              <a:r>
                <a:rPr kumimoji="1" lang="en-US" altLang="ja-JP" dirty="0"/>
                <a:t>60</a:t>
              </a:r>
              <a:endParaRPr kumimoji="1" lang="ja-JP" altLang="en-US" dirty="0"/>
            </a:p>
          </p:txBody>
        </p:sp>
        <p:sp>
          <p:nvSpPr>
            <p:cNvPr id="19" name="正方形/長方形 18">
              <a:extLst>
                <a:ext uri="{FF2B5EF4-FFF2-40B4-BE49-F238E27FC236}">
                  <a16:creationId xmlns:a16="http://schemas.microsoft.com/office/drawing/2014/main" id="{72208A7A-630A-4998-B31F-6072393B260E}"/>
                </a:ext>
              </a:extLst>
            </p:cNvPr>
            <p:cNvSpPr/>
            <p:nvPr/>
          </p:nvSpPr>
          <p:spPr>
            <a:xfrm>
              <a:off x="5029200" y="5059363"/>
              <a:ext cx="590550" cy="590550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tIns="108000" rtlCol="0" anchor="ctr"/>
            <a:lstStyle/>
            <a:p>
              <a:pPr algn="ctr"/>
              <a:r>
                <a:rPr kumimoji="1" lang="en-US" altLang="ja-JP" dirty="0"/>
                <a:t>50</a:t>
              </a:r>
              <a:endParaRPr kumimoji="1" lang="ja-JP" altLang="en-US" dirty="0"/>
            </a:p>
          </p:txBody>
        </p:sp>
      </p:grpSp>
      <p:sp>
        <p:nvSpPr>
          <p:cNvPr id="20" name="コンテンツ プレースホルダー 2">
            <a:extLst>
              <a:ext uri="{FF2B5EF4-FFF2-40B4-BE49-F238E27FC236}">
                <a16:creationId xmlns:a16="http://schemas.microsoft.com/office/drawing/2014/main" id="{3EB854CB-6155-4D7C-A02A-5FCBEF4B587B}"/>
              </a:ext>
            </a:extLst>
          </p:cNvPr>
          <p:cNvSpPr txBox="1">
            <a:spLocks/>
          </p:cNvSpPr>
          <p:nvPr/>
        </p:nvSpPr>
        <p:spPr>
          <a:xfrm>
            <a:off x="1957342" y="3910591"/>
            <a:ext cx="6662783" cy="261585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l"/>
              <a:defRPr kumimoji="1"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l"/>
              <a:defRPr kumimoji="1"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l"/>
              <a:defRPr kumimoji="1"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l"/>
              <a:defRPr kumimoji="1"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l"/>
              <a:defRPr kumimoji="1"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sz="2400" dirty="0"/>
              <a:t>(0,0) </a:t>
            </a:r>
            <a:r>
              <a:rPr lang="ja-JP" altLang="en-US" sz="2400" dirty="0"/>
              <a:t>の情報・・・</a:t>
            </a:r>
            <a:r>
              <a:rPr lang="en-US" altLang="ja-JP" sz="2400" dirty="0"/>
              <a:t>image[0] = 20</a:t>
            </a:r>
          </a:p>
          <a:p>
            <a:pPr marL="0" indent="0">
              <a:buNone/>
            </a:pPr>
            <a:r>
              <a:rPr lang="en-US" altLang="ja-JP" sz="2400" dirty="0"/>
              <a:t>(1,0) </a:t>
            </a:r>
            <a:r>
              <a:rPr lang="ja-JP" altLang="en-US" sz="2400" dirty="0"/>
              <a:t>の情報・・・</a:t>
            </a:r>
            <a:r>
              <a:rPr lang="en-US" altLang="ja-JP" sz="2400" dirty="0"/>
              <a:t>image[1] = 40</a:t>
            </a:r>
          </a:p>
          <a:p>
            <a:pPr marL="0" indent="0">
              <a:buNone/>
            </a:pPr>
            <a:r>
              <a:rPr lang="en-US" altLang="ja-JP" sz="2400" dirty="0"/>
              <a:t>(0,1) </a:t>
            </a:r>
            <a:r>
              <a:rPr lang="ja-JP" altLang="en-US" sz="2400" dirty="0"/>
              <a:t>の情報・・・</a:t>
            </a:r>
            <a:r>
              <a:rPr lang="en-US" altLang="ja-JP" sz="2400" dirty="0"/>
              <a:t>image[4] = 10</a:t>
            </a:r>
          </a:p>
          <a:p>
            <a:pPr marL="0" indent="0">
              <a:buNone/>
            </a:pPr>
            <a:r>
              <a:rPr lang="en-US" altLang="ja-JP" sz="2400" dirty="0"/>
              <a:t>(2,2) </a:t>
            </a:r>
            <a:r>
              <a:rPr lang="ja-JP" altLang="en-US" sz="2400" dirty="0"/>
              <a:t>の情報・・・</a:t>
            </a:r>
            <a:r>
              <a:rPr lang="en-US" altLang="ja-JP" sz="2400" dirty="0"/>
              <a:t>image[10] = 0</a:t>
            </a:r>
          </a:p>
          <a:p>
            <a:pPr marL="0" indent="0">
              <a:buNone/>
            </a:pPr>
            <a:r>
              <a:rPr lang="en-US" altLang="ja-JP" sz="2400" dirty="0"/>
              <a:t>(3,3) </a:t>
            </a:r>
            <a:r>
              <a:rPr lang="ja-JP" altLang="en-US" sz="2400" dirty="0"/>
              <a:t>の情報・・・</a:t>
            </a:r>
            <a:r>
              <a:rPr lang="en-US" altLang="ja-JP" sz="2400" dirty="0"/>
              <a:t>image[15] = 50</a:t>
            </a:r>
          </a:p>
          <a:p>
            <a:pPr marL="0" indent="0">
              <a:buNone/>
            </a:pPr>
            <a:r>
              <a:rPr lang="en-US" altLang="ja-JP" sz="2400" dirty="0"/>
              <a:t>(</a:t>
            </a:r>
            <a:r>
              <a:rPr lang="en-US" altLang="ja-JP" sz="2400" dirty="0" err="1"/>
              <a:t>x,y</a:t>
            </a:r>
            <a:r>
              <a:rPr lang="en-US" altLang="ja-JP" sz="2400" dirty="0"/>
              <a:t>) </a:t>
            </a:r>
            <a:r>
              <a:rPr lang="ja-JP" altLang="en-US" sz="2400" dirty="0"/>
              <a:t>の情報・・・</a:t>
            </a:r>
            <a:r>
              <a:rPr lang="en-US" altLang="ja-JP" sz="2400" dirty="0"/>
              <a:t>image[</a:t>
            </a:r>
            <a:r>
              <a:rPr lang="en-US" altLang="ja-JP" sz="2400" b="1" dirty="0">
                <a:solidFill>
                  <a:srgbClr val="FF0000"/>
                </a:solidFill>
              </a:rPr>
              <a:t>y * WIDTH + x</a:t>
            </a:r>
            <a:r>
              <a:rPr lang="en-US" altLang="ja-JP" sz="2400" dirty="0"/>
              <a:t>]</a:t>
            </a:r>
          </a:p>
        </p:txBody>
      </p:sp>
      <p:sp>
        <p:nvSpPr>
          <p:cNvPr id="47" name="テキスト ボックス 46">
            <a:extLst>
              <a:ext uri="{FF2B5EF4-FFF2-40B4-BE49-F238E27FC236}">
                <a16:creationId xmlns:a16="http://schemas.microsoft.com/office/drawing/2014/main" id="{B59F6D06-9FF5-43AD-BD37-FDE6BA79CAA9}"/>
              </a:ext>
            </a:extLst>
          </p:cNvPr>
          <p:cNvSpPr txBox="1"/>
          <p:nvPr/>
        </p:nvSpPr>
        <p:spPr>
          <a:xfrm>
            <a:off x="176221" y="2016695"/>
            <a:ext cx="879155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4400" dirty="0">
                <a:solidFill>
                  <a:srgbClr val="0000FF"/>
                </a:solidFill>
                <a:latin typeface="Ricty Diminished" panose="020B0509020203020207" pitchFamily="49" charset="-128"/>
                <a:ea typeface="Ricty Diminished" panose="020B0509020203020207" pitchFamily="49" charset="-128"/>
              </a:rPr>
              <a:t>int</a:t>
            </a:r>
            <a:r>
              <a:rPr kumimoji="1" lang="en-US" altLang="ja-JP" sz="4400" dirty="0">
                <a:latin typeface="Ricty Diminished" panose="020B0509020203020207" pitchFamily="49" charset="-128"/>
                <a:ea typeface="Ricty Diminished" panose="020B0509020203020207" pitchFamily="49" charset="-128"/>
              </a:rPr>
              <a:t>[] </a:t>
            </a:r>
            <a:r>
              <a:rPr kumimoji="1" lang="en-US" altLang="ja-JP" sz="4400" dirty="0">
                <a:solidFill>
                  <a:srgbClr val="009900"/>
                </a:solidFill>
                <a:latin typeface="Ricty Diminished" panose="020B0509020203020207" pitchFamily="49" charset="-128"/>
                <a:ea typeface="Ricty Diminished" panose="020B0509020203020207" pitchFamily="49" charset="-128"/>
              </a:rPr>
              <a:t>image</a:t>
            </a:r>
            <a:r>
              <a:rPr kumimoji="1" lang="en-US" altLang="ja-JP" sz="4400" dirty="0">
                <a:solidFill>
                  <a:schemeClr val="accent5"/>
                </a:solidFill>
                <a:latin typeface="Ricty Diminished" panose="020B0509020203020207" pitchFamily="49" charset="-128"/>
                <a:ea typeface="Ricty Diminished" panose="020B0509020203020207" pitchFamily="49" charset="-128"/>
              </a:rPr>
              <a:t> </a:t>
            </a:r>
            <a:r>
              <a:rPr kumimoji="1" lang="en-US" altLang="ja-JP" sz="4400" dirty="0">
                <a:latin typeface="Ricty Diminished" panose="020B0509020203020207" pitchFamily="49" charset="-128"/>
                <a:ea typeface="Ricty Diminished" panose="020B0509020203020207" pitchFamily="49" charset="-128"/>
              </a:rPr>
              <a:t>= </a:t>
            </a:r>
            <a:r>
              <a:rPr kumimoji="1" lang="en-US" altLang="ja-JP" sz="4400" dirty="0">
                <a:solidFill>
                  <a:srgbClr val="0000FF"/>
                </a:solidFill>
                <a:latin typeface="Ricty Diminished" panose="020B0509020203020207" pitchFamily="49" charset="-128"/>
                <a:ea typeface="Ricty Diminished" panose="020B0509020203020207" pitchFamily="49" charset="-128"/>
              </a:rPr>
              <a:t>new</a:t>
            </a:r>
            <a:r>
              <a:rPr kumimoji="1" lang="en-US" altLang="ja-JP" sz="4400" dirty="0">
                <a:latin typeface="Ricty Diminished" panose="020B0509020203020207" pitchFamily="49" charset="-128"/>
                <a:ea typeface="Ricty Diminished" panose="020B0509020203020207" pitchFamily="49" charset="-128"/>
              </a:rPr>
              <a:t> </a:t>
            </a:r>
            <a:r>
              <a:rPr kumimoji="1" lang="en-US" altLang="ja-JP" sz="4400" dirty="0">
                <a:solidFill>
                  <a:srgbClr val="0000FF"/>
                </a:solidFill>
                <a:latin typeface="Ricty Diminished" panose="020B0509020203020207" pitchFamily="49" charset="-128"/>
                <a:ea typeface="Ricty Diminished" panose="020B0509020203020207" pitchFamily="49" charset="-128"/>
              </a:rPr>
              <a:t>int</a:t>
            </a:r>
            <a:r>
              <a:rPr kumimoji="1" lang="en-US" altLang="ja-JP" sz="4400" dirty="0">
                <a:latin typeface="Ricty Diminished" panose="020B0509020203020207" pitchFamily="49" charset="-128"/>
                <a:ea typeface="Ricty Diminished" panose="020B0509020203020207" pitchFamily="49" charset="-128"/>
              </a:rPr>
              <a:t>[</a:t>
            </a:r>
            <a:r>
              <a:rPr kumimoji="1" lang="en-US" altLang="ja-JP" sz="4400" b="1" dirty="0">
                <a:solidFill>
                  <a:srgbClr val="FF0000"/>
                </a:solidFill>
                <a:latin typeface="Ricty Diminished" panose="020B0509020203020207" pitchFamily="49" charset="-128"/>
                <a:ea typeface="Ricty Diminished" panose="020B0509020203020207" pitchFamily="49" charset="-128"/>
              </a:rPr>
              <a:t>16</a:t>
            </a:r>
            <a:r>
              <a:rPr kumimoji="1" lang="en-US" altLang="ja-JP" sz="4400" dirty="0">
                <a:latin typeface="Ricty Diminished" panose="020B0509020203020207" pitchFamily="49" charset="-128"/>
                <a:ea typeface="Ricty Diminished" panose="020B0509020203020207" pitchFamily="49" charset="-128"/>
              </a:rPr>
              <a:t>];</a:t>
            </a:r>
            <a:endParaRPr kumimoji="1" lang="ja-JP" altLang="en-US" sz="4400" dirty="0">
              <a:latin typeface="Ricty Diminished" panose="020B0509020203020207" pitchFamily="49" charset="-128"/>
              <a:ea typeface="Ricty Diminished" panose="020B0509020203020207" pitchFamily="49" charset="-128"/>
            </a:endParaRPr>
          </a:p>
        </p:txBody>
      </p:sp>
      <p:grpSp>
        <p:nvGrpSpPr>
          <p:cNvPr id="49" name="グループ化 48">
            <a:extLst>
              <a:ext uri="{FF2B5EF4-FFF2-40B4-BE49-F238E27FC236}">
                <a16:creationId xmlns:a16="http://schemas.microsoft.com/office/drawing/2014/main" id="{8C67DB8F-C7F8-422E-8FAA-08C3E784A42F}"/>
              </a:ext>
            </a:extLst>
          </p:cNvPr>
          <p:cNvGrpSpPr/>
          <p:nvPr/>
        </p:nvGrpSpPr>
        <p:grpSpPr>
          <a:xfrm>
            <a:off x="202021" y="2752605"/>
            <a:ext cx="2006081" cy="501520"/>
            <a:chOff x="3257550" y="3287713"/>
            <a:chExt cx="2362200" cy="590550"/>
          </a:xfrm>
          <a:noFill/>
        </p:grpSpPr>
        <p:sp>
          <p:nvSpPr>
            <p:cNvPr id="52" name="正方形/長方形 51">
              <a:extLst>
                <a:ext uri="{FF2B5EF4-FFF2-40B4-BE49-F238E27FC236}">
                  <a16:creationId xmlns:a16="http://schemas.microsoft.com/office/drawing/2014/main" id="{F019AFFC-78C3-43DC-B015-ADD767917921}"/>
                </a:ext>
              </a:extLst>
            </p:cNvPr>
            <p:cNvSpPr/>
            <p:nvPr/>
          </p:nvSpPr>
          <p:spPr>
            <a:xfrm>
              <a:off x="3257550" y="3287713"/>
              <a:ext cx="590550" cy="5905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tIns="108000" rtlCol="0" anchor="ctr"/>
            <a:lstStyle/>
            <a:p>
              <a:pPr algn="ctr"/>
              <a:r>
                <a:rPr kumimoji="1" lang="en-US" altLang="ja-JP" dirty="0">
                  <a:solidFill>
                    <a:srgbClr val="FF0000"/>
                  </a:solidFill>
                </a:rPr>
                <a:t>0</a:t>
              </a:r>
              <a:endParaRPr kumimoji="1" lang="ja-JP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53" name="正方形/長方形 52">
              <a:extLst>
                <a:ext uri="{FF2B5EF4-FFF2-40B4-BE49-F238E27FC236}">
                  <a16:creationId xmlns:a16="http://schemas.microsoft.com/office/drawing/2014/main" id="{C1EE46B7-F5E2-4C25-9BE7-00DCCEDD7029}"/>
                </a:ext>
              </a:extLst>
            </p:cNvPr>
            <p:cNvSpPr/>
            <p:nvPr/>
          </p:nvSpPr>
          <p:spPr>
            <a:xfrm>
              <a:off x="3848100" y="3287713"/>
              <a:ext cx="590550" cy="5905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tIns="108000" rtlCol="0" anchor="ctr"/>
            <a:lstStyle/>
            <a:p>
              <a:pPr algn="ctr"/>
              <a:r>
                <a:rPr kumimoji="1" lang="en-US" altLang="ja-JP" dirty="0">
                  <a:solidFill>
                    <a:srgbClr val="FF0000"/>
                  </a:solidFill>
                </a:rPr>
                <a:t>1</a:t>
              </a:r>
              <a:endParaRPr kumimoji="1" lang="ja-JP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58" name="正方形/長方形 57">
              <a:extLst>
                <a:ext uri="{FF2B5EF4-FFF2-40B4-BE49-F238E27FC236}">
                  <a16:creationId xmlns:a16="http://schemas.microsoft.com/office/drawing/2014/main" id="{F90D9B1D-6177-4C47-A3C0-628140878107}"/>
                </a:ext>
              </a:extLst>
            </p:cNvPr>
            <p:cNvSpPr/>
            <p:nvPr/>
          </p:nvSpPr>
          <p:spPr>
            <a:xfrm>
              <a:off x="4438650" y="3287713"/>
              <a:ext cx="590550" cy="5905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tIns="108000" rtlCol="0" anchor="ctr"/>
            <a:lstStyle/>
            <a:p>
              <a:pPr algn="ctr"/>
              <a:r>
                <a:rPr kumimoji="1" lang="en-US" altLang="ja-JP" dirty="0">
                  <a:solidFill>
                    <a:srgbClr val="FF0000"/>
                  </a:solidFill>
                </a:rPr>
                <a:t>2</a:t>
              </a:r>
              <a:endParaRPr kumimoji="1" lang="ja-JP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59" name="正方形/長方形 58">
              <a:extLst>
                <a:ext uri="{FF2B5EF4-FFF2-40B4-BE49-F238E27FC236}">
                  <a16:creationId xmlns:a16="http://schemas.microsoft.com/office/drawing/2014/main" id="{D5B09740-7433-4431-8583-10E11CF35ED0}"/>
                </a:ext>
              </a:extLst>
            </p:cNvPr>
            <p:cNvSpPr/>
            <p:nvPr/>
          </p:nvSpPr>
          <p:spPr>
            <a:xfrm>
              <a:off x="5029200" y="3287713"/>
              <a:ext cx="590550" cy="5905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tIns="108000" rtlCol="0" anchor="ctr"/>
            <a:lstStyle/>
            <a:p>
              <a:pPr algn="ctr"/>
              <a:r>
                <a:rPr kumimoji="1" lang="en-US" altLang="ja-JP" dirty="0">
                  <a:solidFill>
                    <a:srgbClr val="FF0000"/>
                  </a:solidFill>
                </a:rPr>
                <a:t>3</a:t>
              </a:r>
              <a:endParaRPr kumimoji="1" lang="ja-JP" alt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60" name="グループ化 59">
            <a:extLst>
              <a:ext uri="{FF2B5EF4-FFF2-40B4-BE49-F238E27FC236}">
                <a16:creationId xmlns:a16="http://schemas.microsoft.com/office/drawing/2014/main" id="{AA5E5BF6-E60A-4421-A86C-BDEE7AF7F046}"/>
              </a:ext>
            </a:extLst>
          </p:cNvPr>
          <p:cNvGrpSpPr/>
          <p:nvPr/>
        </p:nvGrpSpPr>
        <p:grpSpPr>
          <a:xfrm>
            <a:off x="2446647" y="2752605"/>
            <a:ext cx="2006081" cy="501520"/>
            <a:chOff x="3257550" y="3878263"/>
            <a:chExt cx="2362200" cy="590550"/>
          </a:xfrm>
          <a:noFill/>
        </p:grpSpPr>
        <p:sp>
          <p:nvSpPr>
            <p:cNvPr id="61" name="正方形/長方形 60">
              <a:extLst>
                <a:ext uri="{FF2B5EF4-FFF2-40B4-BE49-F238E27FC236}">
                  <a16:creationId xmlns:a16="http://schemas.microsoft.com/office/drawing/2014/main" id="{94F03F99-00AF-4DAB-80C2-6180B8FA95FE}"/>
                </a:ext>
              </a:extLst>
            </p:cNvPr>
            <p:cNvSpPr/>
            <p:nvPr/>
          </p:nvSpPr>
          <p:spPr>
            <a:xfrm>
              <a:off x="3257550" y="3878263"/>
              <a:ext cx="590550" cy="5905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tIns="108000" rtlCol="0" anchor="ctr"/>
            <a:lstStyle/>
            <a:p>
              <a:pPr algn="ctr"/>
              <a:r>
                <a:rPr kumimoji="1" lang="en-US" altLang="ja-JP" dirty="0">
                  <a:solidFill>
                    <a:srgbClr val="FF0000"/>
                  </a:solidFill>
                </a:rPr>
                <a:t>4</a:t>
              </a:r>
              <a:endParaRPr kumimoji="1" lang="ja-JP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62" name="正方形/長方形 61">
              <a:extLst>
                <a:ext uri="{FF2B5EF4-FFF2-40B4-BE49-F238E27FC236}">
                  <a16:creationId xmlns:a16="http://schemas.microsoft.com/office/drawing/2014/main" id="{076F3A32-CB4F-4CC5-AA5C-0F6BC57D6ED8}"/>
                </a:ext>
              </a:extLst>
            </p:cNvPr>
            <p:cNvSpPr/>
            <p:nvPr/>
          </p:nvSpPr>
          <p:spPr>
            <a:xfrm>
              <a:off x="3848100" y="3878263"/>
              <a:ext cx="590550" cy="5905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tIns="108000" rtlCol="0" anchor="ctr"/>
            <a:lstStyle/>
            <a:p>
              <a:pPr algn="ctr"/>
              <a:r>
                <a:rPr kumimoji="1" lang="en-US" altLang="ja-JP" dirty="0">
                  <a:solidFill>
                    <a:srgbClr val="FF0000"/>
                  </a:solidFill>
                </a:rPr>
                <a:t>5</a:t>
              </a:r>
              <a:endParaRPr kumimoji="1" lang="ja-JP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63" name="正方形/長方形 62">
              <a:extLst>
                <a:ext uri="{FF2B5EF4-FFF2-40B4-BE49-F238E27FC236}">
                  <a16:creationId xmlns:a16="http://schemas.microsoft.com/office/drawing/2014/main" id="{3FFAE727-4499-4AA3-8F7D-32E95E832C37}"/>
                </a:ext>
              </a:extLst>
            </p:cNvPr>
            <p:cNvSpPr/>
            <p:nvPr/>
          </p:nvSpPr>
          <p:spPr>
            <a:xfrm>
              <a:off x="4438650" y="3878263"/>
              <a:ext cx="590550" cy="5905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tIns="108000" rtlCol="0" anchor="ctr"/>
            <a:lstStyle/>
            <a:p>
              <a:pPr algn="ctr"/>
              <a:r>
                <a:rPr kumimoji="1" lang="en-US" altLang="ja-JP" dirty="0">
                  <a:solidFill>
                    <a:srgbClr val="FF0000"/>
                  </a:solidFill>
                </a:rPr>
                <a:t>6</a:t>
              </a:r>
              <a:endParaRPr kumimoji="1" lang="ja-JP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64" name="正方形/長方形 63">
              <a:extLst>
                <a:ext uri="{FF2B5EF4-FFF2-40B4-BE49-F238E27FC236}">
                  <a16:creationId xmlns:a16="http://schemas.microsoft.com/office/drawing/2014/main" id="{838A88DE-1BAF-4416-A456-EE4E30923C10}"/>
                </a:ext>
              </a:extLst>
            </p:cNvPr>
            <p:cNvSpPr/>
            <p:nvPr/>
          </p:nvSpPr>
          <p:spPr>
            <a:xfrm>
              <a:off x="5029200" y="3878263"/>
              <a:ext cx="590550" cy="5905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tIns="108000" rtlCol="0" anchor="ctr"/>
            <a:lstStyle/>
            <a:p>
              <a:pPr algn="ctr"/>
              <a:r>
                <a:rPr kumimoji="1" lang="en-US" altLang="ja-JP" dirty="0">
                  <a:solidFill>
                    <a:srgbClr val="FF0000"/>
                  </a:solidFill>
                </a:rPr>
                <a:t>7</a:t>
              </a:r>
              <a:endParaRPr kumimoji="1" lang="ja-JP" alt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65" name="グループ化 64">
            <a:extLst>
              <a:ext uri="{FF2B5EF4-FFF2-40B4-BE49-F238E27FC236}">
                <a16:creationId xmlns:a16="http://schemas.microsoft.com/office/drawing/2014/main" id="{9F0FB606-ED6D-41D1-9295-821F5737185C}"/>
              </a:ext>
            </a:extLst>
          </p:cNvPr>
          <p:cNvGrpSpPr/>
          <p:nvPr/>
        </p:nvGrpSpPr>
        <p:grpSpPr>
          <a:xfrm>
            <a:off x="4691273" y="2752605"/>
            <a:ext cx="2006081" cy="501520"/>
            <a:chOff x="3257550" y="4468813"/>
            <a:chExt cx="2362200" cy="590550"/>
          </a:xfrm>
          <a:noFill/>
        </p:grpSpPr>
        <p:sp>
          <p:nvSpPr>
            <p:cNvPr id="66" name="正方形/長方形 65">
              <a:extLst>
                <a:ext uri="{FF2B5EF4-FFF2-40B4-BE49-F238E27FC236}">
                  <a16:creationId xmlns:a16="http://schemas.microsoft.com/office/drawing/2014/main" id="{048EE9A0-FC40-4326-A63D-9D2852D6B33A}"/>
                </a:ext>
              </a:extLst>
            </p:cNvPr>
            <p:cNvSpPr/>
            <p:nvPr/>
          </p:nvSpPr>
          <p:spPr>
            <a:xfrm>
              <a:off x="3257550" y="4468813"/>
              <a:ext cx="590550" cy="5905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tIns="108000" rtlCol="0" anchor="ctr"/>
            <a:lstStyle/>
            <a:p>
              <a:pPr algn="ctr"/>
              <a:r>
                <a:rPr kumimoji="1" lang="en-US" altLang="ja-JP" dirty="0">
                  <a:solidFill>
                    <a:srgbClr val="FF0000"/>
                  </a:solidFill>
                </a:rPr>
                <a:t>8</a:t>
              </a:r>
              <a:endParaRPr kumimoji="1" lang="ja-JP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67" name="正方形/長方形 66">
              <a:extLst>
                <a:ext uri="{FF2B5EF4-FFF2-40B4-BE49-F238E27FC236}">
                  <a16:creationId xmlns:a16="http://schemas.microsoft.com/office/drawing/2014/main" id="{B9D8AB4E-BB11-4096-8D3F-15B32B6B4F4C}"/>
                </a:ext>
              </a:extLst>
            </p:cNvPr>
            <p:cNvSpPr/>
            <p:nvPr/>
          </p:nvSpPr>
          <p:spPr>
            <a:xfrm>
              <a:off x="3848100" y="4468813"/>
              <a:ext cx="590550" cy="5905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tIns="108000" rtlCol="0" anchor="ctr"/>
            <a:lstStyle/>
            <a:p>
              <a:pPr algn="ctr"/>
              <a:r>
                <a:rPr kumimoji="1" lang="en-US" altLang="ja-JP" dirty="0">
                  <a:solidFill>
                    <a:srgbClr val="FF0000"/>
                  </a:solidFill>
                </a:rPr>
                <a:t>9</a:t>
              </a:r>
              <a:endParaRPr kumimoji="1" lang="ja-JP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68" name="正方形/長方形 67">
              <a:extLst>
                <a:ext uri="{FF2B5EF4-FFF2-40B4-BE49-F238E27FC236}">
                  <a16:creationId xmlns:a16="http://schemas.microsoft.com/office/drawing/2014/main" id="{624FF20D-3300-42D1-B6D9-840A42EEAA79}"/>
                </a:ext>
              </a:extLst>
            </p:cNvPr>
            <p:cNvSpPr/>
            <p:nvPr/>
          </p:nvSpPr>
          <p:spPr>
            <a:xfrm>
              <a:off x="4438650" y="4468813"/>
              <a:ext cx="590550" cy="5905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tIns="108000" rtlCol="0" anchor="ctr"/>
            <a:lstStyle/>
            <a:p>
              <a:pPr algn="ctr"/>
              <a:r>
                <a:rPr kumimoji="1" lang="en-US" altLang="ja-JP" dirty="0">
                  <a:solidFill>
                    <a:srgbClr val="FF0000"/>
                  </a:solidFill>
                </a:rPr>
                <a:t>10</a:t>
              </a:r>
              <a:endParaRPr kumimoji="1" lang="ja-JP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69" name="正方形/長方形 68">
              <a:extLst>
                <a:ext uri="{FF2B5EF4-FFF2-40B4-BE49-F238E27FC236}">
                  <a16:creationId xmlns:a16="http://schemas.microsoft.com/office/drawing/2014/main" id="{228C4264-2FC3-4514-BAD2-2C215269FEA4}"/>
                </a:ext>
              </a:extLst>
            </p:cNvPr>
            <p:cNvSpPr/>
            <p:nvPr/>
          </p:nvSpPr>
          <p:spPr>
            <a:xfrm>
              <a:off x="5029200" y="4468813"/>
              <a:ext cx="590550" cy="5905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tIns="108000" rtlCol="0" anchor="ctr"/>
            <a:lstStyle/>
            <a:p>
              <a:pPr algn="ctr"/>
              <a:r>
                <a:rPr kumimoji="1" lang="en-US" altLang="ja-JP" dirty="0">
                  <a:solidFill>
                    <a:srgbClr val="FF0000"/>
                  </a:solidFill>
                </a:rPr>
                <a:t>11</a:t>
              </a:r>
              <a:endParaRPr kumimoji="1" lang="ja-JP" alt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70" name="グループ化 69">
            <a:extLst>
              <a:ext uri="{FF2B5EF4-FFF2-40B4-BE49-F238E27FC236}">
                <a16:creationId xmlns:a16="http://schemas.microsoft.com/office/drawing/2014/main" id="{14FBC320-ABBB-4227-AE2E-2ED81E42B9F8}"/>
              </a:ext>
            </a:extLst>
          </p:cNvPr>
          <p:cNvGrpSpPr/>
          <p:nvPr/>
        </p:nvGrpSpPr>
        <p:grpSpPr>
          <a:xfrm>
            <a:off x="6935898" y="2752605"/>
            <a:ext cx="2006081" cy="501520"/>
            <a:chOff x="3257550" y="5059363"/>
            <a:chExt cx="2362200" cy="590550"/>
          </a:xfrm>
          <a:noFill/>
        </p:grpSpPr>
        <p:sp>
          <p:nvSpPr>
            <p:cNvPr id="71" name="正方形/長方形 70">
              <a:extLst>
                <a:ext uri="{FF2B5EF4-FFF2-40B4-BE49-F238E27FC236}">
                  <a16:creationId xmlns:a16="http://schemas.microsoft.com/office/drawing/2014/main" id="{56011E4A-8677-4964-81F6-F87A393EACF5}"/>
                </a:ext>
              </a:extLst>
            </p:cNvPr>
            <p:cNvSpPr/>
            <p:nvPr/>
          </p:nvSpPr>
          <p:spPr>
            <a:xfrm>
              <a:off x="3257550" y="5059363"/>
              <a:ext cx="590550" cy="5905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tIns="108000" rtlCol="0" anchor="ctr"/>
            <a:lstStyle/>
            <a:p>
              <a:pPr algn="ctr"/>
              <a:r>
                <a:rPr kumimoji="1" lang="en-US" altLang="ja-JP" dirty="0">
                  <a:solidFill>
                    <a:srgbClr val="FF0000"/>
                  </a:solidFill>
                </a:rPr>
                <a:t>12</a:t>
              </a:r>
              <a:endParaRPr kumimoji="1" lang="ja-JP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72" name="正方形/長方形 71">
              <a:extLst>
                <a:ext uri="{FF2B5EF4-FFF2-40B4-BE49-F238E27FC236}">
                  <a16:creationId xmlns:a16="http://schemas.microsoft.com/office/drawing/2014/main" id="{44F05969-1750-4279-B9BC-7069C48D56B1}"/>
                </a:ext>
              </a:extLst>
            </p:cNvPr>
            <p:cNvSpPr/>
            <p:nvPr/>
          </p:nvSpPr>
          <p:spPr>
            <a:xfrm>
              <a:off x="3848100" y="5059363"/>
              <a:ext cx="590550" cy="5905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tIns="108000" rtlCol="0" anchor="ctr"/>
            <a:lstStyle/>
            <a:p>
              <a:pPr algn="ctr"/>
              <a:r>
                <a:rPr kumimoji="1" lang="en-US" altLang="ja-JP" dirty="0">
                  <a:solidFill>
                    <a:srgbClr val="FF0000"/>
                  </a:solidFill>
                </a:rPr>
                <a:t>13</a:t>
              </a:r>
              <a:endParaRPr kumimoji="1" lang="ja-JP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73" name="正方形/長方形 72">
              <a:extLst>
                <a:ext uri="{FF2B5EF4-FFF2-40B4-BE49-F238E27FC236}">
                  <a16:creationId xmlns:a16="http://schemas.microsoft.com/office/drawing/2014/main" id="{5EB6D312-B581-4F31-9C33-EF9D53C1B47B}"/>
                </a:ext>
              </a:extLst>
            </p:cNvPr>
            <p:cNvSpPr/>
            <p:nvPr/>
          </p:nvSpPr>
          <p:spPr>
            <a:xfrm>
              <a:off x="4438650" y="5059363"/>
              <a:ext cx="590550" cy="5905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tIns="108000" rtlCol="0" anchor="ctr"/>
            <a:lstStyle/>
            <a:p>
              <a:pPr algn="ctr"/>
              <a:r>
                <a:rPr kumimoji="1" lang="en-US" altLang="ja-JP" dirty="0">
                  <a:solidFill>
                    <a:srgbClr val="FF0000"/>
                  </a:solidFill>
                </a:rPr>
                <a:t>14</a:t>
              </a:r>
              <a:endParaRPr kumimoji="1" lang="ja-JP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74" name="正方形/長方形 73">
              <a:extLst>
                <a:ext uri="{FF2B5EF4-FFF2-40B4-BE49-F238E27FC236}">
                  <a16:creationId xmlns:a16="http://schemas.microsoft.com/office/drawing/2014/main" id="{6E1F01E1-B11A-43B7-954E-AF7511590F8B}"/>
                </a:ext>
              </a:extLst>
            </p:cNvPr>
            <p:cNvSpPr/>
            <p:nvPr/>
          </p:nvSpPr>
          <p:spPr>
            <a:xfrm>
              <a:off x="5029200" y="5059363"/>
              <a:ext cx="590550" cy="5905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tIns="108000" rtlCol="0" anchor="ctr"/>
            <a:lstStyle/>
            <a:p>
              <a:pPr algn="ctr"/>
              <a:r>
                <a:rPr kumimoji="1" lang="en-US" altLang="ja-JP" dirty="0">
                  <a:solidFill>
                    <a:srgbClr val="FF0000"/>
                  </a:solidFill>
                </a:rPr>
                <a:t>15</a:t>
              </a:r>
              <a:endParaRPr kumimoji="1" lang="ja-JP" alt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75" name="コンテンツ プレースホルダー 2">
            <a:extLst>
              <a:ext uri="{FF2B5EF4-FFF2-40B4-BE49-F238E27FC236}">
                <a16:creationId xmlns:a16="http://schemas.microsoft.com/office/drawing/2014/main" id="{EA1AEC7D-3F53-4E16-B317-17B74BD5E190}"/>
              </a:ext>
            </a:extLst>
          </p:cNvPr>
          <p:cNvSpPr txBox="1">
            <a:spLocks/>
          </p:cNvSpPr>
          <p:nvPr/>
        </p:nvSpPr>
        <p:spPr>
          <a:xfrm>
            <a:off x="628650" y="1421636"/>
            <a:ext cx="7886700" cy="9525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l"/>
              <a:defRPr kumimoji="1"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l"/>
              <a:defRPr kumimoji="1"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l"/>
              <a:defRPr kumimoji="1"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l"/>
              <a:defRPr kumimoji="1"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l"/>
              <a:defRPr kumimoji="1"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ja-JP" altLang="en-US" dirty="0"/>
              <a:t>画像情報を保存するには</a:t>
            </a:r>
            <a:r>
              <a:rPr lang="en-US" altLang="ja-JP" dirty="0"/>
              <a:t>16</a:t>
            </a:r>
            <a:r>
              <a:rPr lang="ja-JP" altLang="en-US" dirty="0"/>
              <a:t>要素の配列が必要</a:t>
            </a:r>
          </a:p>
        </p:txBody>
      </p:sp>
    </p:spTree>
    <p:extLst>
      <p:ext uri="{BB962C8B-B14F-4D97-AF65-F5344CB8AC3E}">
        <p14:creationId xmlns:p14="http://schemas.microsoft.com/office/powerpoint/2010/main" val="30401316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DAF2C4A-BA5D-4326-9F15-A639DE3162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画像の配列化</a:t>
            </a: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BF2A6372-FC9A-41E0-AB76-0AA533E678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6C14D-EA41-4345-9FBD-80272997C6CD}" type="slidenum">
              <a:rPr kumimoji="1" lang="ja-JP" altLang="en-US" smtClean="0"/>
              <a:t>49</a:t>
            </a:fld>
            <a:endParaRPr kumimoji="1" lang="ja-JP" altLang="en-US"/>
          </a:p>
        </p:txBody>
      </p:sp>
      <p:sp>
        <p:nvSpPr>
          <p:cNvPr id="47" name="角丸四角形 5">
            <a:extLst>
              <a:ext uri="{FF2B5EF4-FFF2-40B4-BE49-F238E27FC236}">
                <a16:creationId xmlns:a16="http://schemas.microsoft.com/office/drawing/2014/main" id="{3DBFF14B-539E-4FC5-9EA1-7C9B7D2C6B03}"/>
              </a:ext>
            </a:extLst>
          </p:cNvPr>
          <p:cNvSpPr/>
          <p:nvPr/>
        </p:nvSpPr>
        <p:spPr>
          <a:xfrm>
            <a:off x="802437" y="1720254"/>
            <a:ext cx="7539126" cy="575272"/>
          </a:xfrm>
          <a:prstGeom prst="roundRect">
            <a:avLst>
              <a:gd name="adj" fmla="val 5840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36000" rtlCol="0" anchor="ctr"/>
          <a:lstStyle/>
          <a:p>
            <a:pPr marL="85725" lvl="1" defTabSz="540000">
              <a:lnSpc>
                <a:spcPct val="150000"/>
              </a:lnSpc>
            </a:pPr>
            <a:r>
              <a:rPr lang="en-US" altLang="ja-JP" sz="1600" dirty="0">
                <a:solidFill>
                  <a:srgbClr val="0099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image</a:t>
            </a:r>
            <a:r>
              <a:rPr lang="en-US" altLang="ja-JP" sz="16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[y * </a:t>
            </a:r>
            <a:r>
              <a:rPr lang="en-US" altLang="ja-JP" sz="1600" dirty="0" err="1">
                <a:solidFill>
                  <a:srgbClr val="0099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imageWidth</a:t>
            </a:r>
            <a:r>
              <a:rPr lang="en-US" altLang="ja-JP" sz="16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+ x] = 100;</a:t>
            </a:r>
          </a:p>
        </p:txBody>
      </p:sp>
      <p:sp>
        <p:nvSpPr>
          <p:cNvPr id="49" name="角丸四角形 1">
            <a:extLst>
              <a:ext uri="{FF2B5EF4-FFF2-40B4-BE49-F238E27FC236}">
                <a16:creationId xmlns:a16="http://schemas.microsoft.com/office/drawing/2014/main" id="{12952DDA-2ECF-4F22-9CB1-C31887F1EDB6}"/>
              </a:ext>
            </a:extLst>
          </p:cNvPr>
          <p:cNvSpPr/>
          <p:nvPr/>
        </p:nvSpPr>
        <p:spPr>
          <a:xfrm>
            <a:off x="545261" y="1229274"/>
            <a:ext cx="5169739" cy="43283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r>
              <a:rPr kumimoji="1" lang="ja-JP" altLang="en-US" b="1" dirty="0"/>
              <a:t>画像配列の </a:t>
            </a:r>
            <a:r>
              <a:rPr kumimoji="1" lang="en-US" altLang="ja-JP" b="1" dirty="0"/>
              <a:t>(</a:t>
            </a:r>
            <a:r>
              <a:rPr kumimoji="1" lang="en-US" altLang="ja-JP" b="1" dirty="0" err="1"/>
              <a:t>x,y</a:t>
            </a:r>
            <a:r>
              <a:rPr kumimoji="1" lang="en-US" altLang="ja-JP" b="1" dirty="0"/>
              <a:t>) </a:t>
            </a:r>
            <a:r>
              <a:rPr kumimoji="1" lang="ja-JP" altLang="en-US" b="1" dirty="0"/>
              <a:t>座標の値を変更したい場合</a:t>
            </a:r>
          </a:p>
        </p:txBody>
      </p:sp>
      <p:sp>
        <p:nvSpPr>
          <p:cNvPr id="53" name="角丸四角形 5">
            <a:extLst>
              <a:ext uri="{FF2B5EF4-FFF2-40B4-BE49-F238E27FC236}">
                <a16:creationId xmlns:a16="http://schemas.microsoft.com/office/drawing/2014/main" id="{D0E48790-BBF2-4478-B6B8-2EF8B0246651}"/>
              </a:ext>
            </a:extLst>
          </p:cNvPr>
          <p:cNvSpPr/>
          <p:nvPr/>
        </p:nvSpPr>
        <p:spPr>
          <a:xfrm>
            <a:off x="802437" y="3061041"/>
            <a:ext cx="7539126" cy="575272"/>
          </a:xfrm>
          <a:prstGeom prst="roundRect">
            <a:avLst>
              <a:gd name="adj" fmla="val 5840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36000" rtlCol="0" anchor="ctr"/>
          <a:lstStyle/>
          <a:p>
            <a:pPr marL="85725" lvl="1" defTabSz="540000">
              <a:lnSpc>
                <a:spcPct val="150000"/>
              </a:lnSpc>
            </a:pPr>
            <a:r>
              <a:rPr lang="en-US" altLang="ja-JP" sz="1600" dirty="0" err="1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System.</a:t>
            </a:r>
            <a:r>
              <a:rPr lang="en-US" altLang="ja-JP" sz="1600" dirty="0" err="1">
                <a:solidFill>
                  <a:srgbClr val="0099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out</a:t>
            </a:r>
            <a:r>
              <a:rPr lang="en-US" altLang="ja-JP" sz="1600" dirty="0" err="1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.println</a:t>
            </a:r>
            <a:r>
              <a:rPr lang="en-US" altLang="ja-JP" sz="16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(</a:t>
            </a:r>
            <a:r>
              <a:rPr lang="en-US" altLang="ja-JP" sz="1600" dirty="0">
                <a:solidFill>
                  <a:srgbClr val="0099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image</a:t>
            </a:r>
            <a:r>
              <a:rPr lang="en-US" altLang="ja-JP" sz="16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[y * </a:t>
            </a:r>
            <a:r>
              <a:rPr lang="en-US" altLang="ja-JP" sz="1600" dirty="0" err="1">
                <a:solidFill>
                  <a:srgbClr val="0099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imageWidth</a:t>
            </a:r>
            <a:r>
              <a:rPr lang="en-US" altLang="ja-JP" sz="16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+ x]);</a:t>
            </a:r>
          </a:p>
        </p:txBody>
      </p:sp>
      <p:sp>
        <p:nvSpPr>
          <p:cNvPr id="58" name="角丸四角形 1">
            <a:extLst>
              <a:ext uri="{FF2B5EF4-FFF2-40B4-BE49-F238E27FC236}">
                <a16:creationId xmlns:a16="http://schemas.microsoft.com/office/drawing/2014/main" id="{376A2552-BCC5-420B-B52B-7FEB3CD6904D}"/>
              </a:ext>
            </a:extLst>
          </p:cNvPr>
          <p:cNvSpPr/>
          <p:nvPr/>
        </p:nvSpPr>
        <p:spPr>
          <a:xfrm>
            <a:off x="545261" y="2570061"/>
            <a:ext cx="5169739" cy="43283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r>
              <a:rPr kumimoji="1" lang="ja-JP" altLang="en-US" b="1" dirty="0"/>
              <a:t>画像配列の </a:t>
            </a:r>
            <a:r>
              <a:rPr kumimoji="1" lang="en-US" altLang="ja-JP" b="1" dirty="0"/>
              <a:t>(</a:t>
            </a:r>
            <a:r>
              <a:rPr kumimoji="1" lang="en-US" altLang="ja-JP" b="1" dirty="0" err="1"/>
              <a:t>x,y</a:t>
            </a:r>
            <a:r>
              <a:rPr kumimoji="1" lang="en-US" altLang="ja-JP" b="1" dirty="0"/>
              <a:t>) </a:t>
            </a:r>
            <a:r>
              <a:rPr kumimoji="1" lang="ja-JP" altLang="en-US" b="1" dirty="0"/>
              <a:t>座標の値を参照したい場合</a:t>
            </a:r>
          </a:p>
        </p:txBody>
      </p:sp>
      <p:sp>
        <p:nvSpPr>
          <p:cNvPr id="59" name="角丸四角形 5">
            <a:extLst>
              <a:ext uri="{FF2B5EF4-FFF2-40B4-BE49-F238E27FC236}">
                <a16:creationId xmlns:a16="http://schemas.microsoft.com/office/drawing/2014/main" id="{12982219-F1D1-43AD-9BD6-4E96FD6C982D}"/>
              </a:ext>
            </a:extLst>
          </p:cNvPr>
          <p:cNvSpPr/>
          <p:nvPr/>
        </p:nvSpPr>
        <p:spPr>
          <a:xfrm>
            <a:off x="802437" y="4401827"/>
            <a:ext cx="7539126" cy="2056123"/>
          </a:xfrm>
          <a:prstGeom prst="roundRect">
            <a:avLst>
              <a:gd name="adj" fmla="val 5840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36000" rtlCol="0" anchor="ctr"/>
          <a:lstStyle/>
          <a:p>
            <a:pPr defTabSz="252000">
              <a:lnSpc>
                <a:spcPct val="150000"/>
              </a:lnSpc>
              <a:tabLst>
                <a:tab pos="0" algn="l"/>
              </a:tabLst>
            </a:pPr>
            <a:r>
              <a:rPr lang="en-US" altLang="ja-JP" sz="1600" dirty="0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for</a:t>
            </a:r>
            <a:r>
              <a:rPr lang="en-US" altLang="ja-JP" sz="16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(</a:t>
            </a:r>
            <a:r>
              <a:rPr lang="en-US" altLang="ja-JP" sz="1600" dirty="0" err="1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int</a:t>
            </a:r>
            <a:r>
              <a:rPr lang="en-US" altLang="ja-JP" sz="16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y = 0; y &lt;</a:t>
            </a:r>
            <a:r>
              <a:rPr lang="en-US" altLang="ja-JP" sz="1600" dirty="0">
                <a:solidFill>
                  <a:srgbClr val="0099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lang="en-US" altLang="ja-JP" sz="1600" dirty="0" err="1">
                <a:solidFill>
                  <a:srgbClr val="0099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imageHeight</a:t>
            </a:r>
            <a:r>
              <a:rPr lang="en-US" altLang="ja-JP" sz="16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; y++) {</a:t>
            </a:r>
          </a:p>
          <a:p>
            <a:pPr defTabSz="252000">
              <a:lnSpc>
                <a:spcPct val="150000"/>
              </a:lnSpc>
              <a:tabLst>
                <a:tab pos="0" algn="l"/>
              </a:tabLst>
            </a:pPr>
            <a:r>
              <a:rPr lang="en-US" altLang="ja-JP" sz="16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		</a:t>
            </a:r>
            <a:r>
              <a:rPr lang="en-US" altLang="ja-JP" sz="1600" dirty="0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for</a:t>
            </a:r>
            <a:r>
              <a:rPr lang="en-US" altLang="ja-JP" sz="16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(</a:t>
            </a:r>
            <a:r>
              <a:rPr lang="en-US" altLang="ja-JP" sz="1600" dirty="0" err="1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int</a:t>
            </a:r>
            <a:r>
              <a:rPr lang="en-US" altLang="ja-JP" sz="16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x = 0; x &lt;</a:t>
            </a:r>
            <a:r>
              <a:rPr lang="en-US" altLang="ja-JP" sz="1600" dirty="0">
                <a:solidFill>
                  <a:srgbClr val="0099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lang="en-US" altLang="ja-JP" sz="1600" dirty="0" err="1">
                <a:solidFill>
                  <a:srgbClr val="0099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imageWidth</a:t>
            </a:r>
            <a:r>
              <a:rPr lang="en-US" altLang="ja-JP" sz="16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; x++) {</a:t>
            </a:r>
          </a:p>
          <a:p>
            <a:pPr defTabSz="252000">
              <a:lnSpc>
                <a:spcPct val="150000"/>
              </a:lnSpc>
              <a:tabLst>
                <a:tab pos="0" algn="l"/>
              </a:tabLst>
            </a:pPr>
            <a:r>
              <a:rPr lang="en-US" altLang="ja-JP" sz="16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			</a:t>
            </a:r>
            <a:r>
              <a:rPr lang="en-US" altLang="ja-JP" sz="1600" dirty="0">
                <a:solidFill>
                  <a:srgbClr val="0099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image</a:t>
            </a:r>
            <a:r>
              <a:rPr lang="en-US" altLang="ja-JP" sz="16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[y * </a:t>
            </a:r>
            <a:r>
              <a:rPr lang="en-US" altLang="ja-JP" sz="1600" dirty="0" err="1">
                <a:solidFill>
                  <a:srgbClr val="0099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imageWidth</a:t>
            </a:r>
            <a:r>
              <a:rPr lang="en-US" altLang="ja-JP" sz="16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+ x] = 100;</a:t>
            </a:r>
          </a:p>
          <a:p>
            <a:pPr defTabSz="252000">
              <a:lnSpc>
                <a:spcPct val="150000"/>
              </a:lnSpc>
              <a:tabLst>
                <a:tab pos="0" algn="l"/>
              </a:tabLst>
            </a:pPr>
            <a:r>
              <a:rPr lang="en-US" altLang="ja-JP" sz="16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		}</a:t>
            </a:r>
          </a:p>
          <a:p>
            <a:pPr defTabSz="252000">
              <a:lnSpc>
                <a:spcPct val="150000"/>
              </a:lnSpc>
              <a:tabLst>
                <a:tab pos="0" algn="l"/>
              </a:tabLst>
            </a:pPr>
            <a:r>
              <a:rPr lang="en-US" altLang="ja-JP" sz="16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	}</a:t>
            </a:r>
          </a:p>
        </p:txBody>
      </p:sp>
      <p:sp>
        <p:nvSpPr>
          <p:cNvPr id="60" name="角丸四角形 1">
            <a:extLst>
              <a:ext uri="{FF2B5EF4-FFF2-40B4-BE49-F238E27FC236}">
                <a16:creationId xmlns:a16="http://schemas.microsoft.com/office/drawing/2014/main" id="{0823AFD2-90CA-4BEA-9BDD-21EC02D224F2}"/>
              </a:ext>
            </a:extLst>
          </p:cNvPr>
          <p:cNvSpPr/>
          <p:nvPr/>
        </p:nvSpPr>
        <p:spPr>
          <a:xfrm>
            <a:off x="545261" y="3910848"/>
            <a:ext cx="5169739" cy="43283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r>
              <a:rPr kumimoji="1" lang="ja-JP" altLang="en-US" b="1" dirty="0"/>
              <a:t>画像配列の全座標値を変更したい場合</a:t>
            </a:r>
          </a:p>
        </p:txBody>
      </p:sp>
    </p:spTree>
    <p:extLst>
      <p:ext uri="{BB962C8B-B14F-4D97-AF65-F5344CB8AC3E}">
        <p14:creationId xmlns:p14="http://schemas.microsoft.com/office/powerpoint/2010/main" val="8402069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3"/>
          <p:cNvSpPr txBox="1">
            <a:spLocks/>
          </p:cNvSpPr>
          <p:nvPr/>
        </p:nvSpPr>
        <p:spPr>
          <a:xfrm>
            <a:off x="420914" y="2828925"/>
            <a:ext cx="8302172" cy="181927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6000" kern="1200">
                <a:solidFill>
                  <a:schemeClr val="accent1"/>
                </a:solidFill>
                <a:latin typeface="+mj-ea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ja-JP" altLang="en-US" sz="4800" b="1" dirty="0"/>
              <a:t>補足説明①</a:t>
            </a:r>
            <a:endParaRPr lang="en-US" altLang="ja-JP" sz="4800" b="1" dirty="0"/>
          </a:p>
          <a:p>
            <a:pPr>
              <a:lnSpc>
                <a:spcPct val="150000"/>
              </a:lnSpc>
            </a:pPr>
            <a:r>
              <a:rPr lang="ja-JP" altLang="en-US" sz="4800" dirty="0"/>
              <a:t>制御文の有効範囲について</a:t>
            </a:r>
          </a:p>
        </p:txBody>
      </p:sp>
    </p:spTree>
    <p:extLst>
      <p:ext uri="{BB962C8B-B14F-4D97-AF65-F5344CB8AC3E}">
        <p14:creationId xmlns:p14="http://schemas.microsoft.com/office/powerpoint/2010/main" val="169392190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8BFF6FF-BE4D-4B8E-9AAF-683846CBB2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注意事項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EF1D03E-0C94-49F6-88E3-8C6D3D4382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28775"/>
            <a:ext cx="7886700" cy="4903830"/>
          </a:xfrm>
        </p:spPr>
        <p:txBody>
          <a:bodyPr/>
          <a:lstStyle/>
          <a:p>
            <a:r>
              <a:rPr kumimoji="1" lang="en-US" altLang="ja-JP" dirty="0"/>
              <a:t> </a:t>
            </a:r>
            <a:r>
              <a:rPr lang="ja-JP" altLang="en-US" dirty="0"/>
              <a:t>前回書いたソースコードを一部削除します</a:t>
            </a:r>
            <a:endParaRPr lang="en-US" altLang="ja-JP" dirty="0"/>
          </a:p>
          <a:p>
            <a:endParaRPr kumimoji="1" lang="en-US" altLang="ja-JP" dirty="0"/>
          </a:p>
          <a:p>
            <a:r>
              <a:rPr lang="en-US" altLang="ja-JP" dirty="0"/>
              <a:t> </a:t>
            </a:r>
            <a:r>
              <a:rPr lang="ja-JP" altLang="en-US" dirty="0"/>
              <a:t>プロジェクトを右クリックし、</a:t>
            </a:r>
            <a:endParaRPr lang="en-US" altLang="ja-JP" dirty="0"/>
          </a:p>
          <a:p>
            <a:pPr marL="0" indent="0">
              <a:buNone/>
            </a:pPr>
            <a:r>
              <a:rPr kumimoji="1" lang="ja-JP" altLang="en-US" dirty="0"/>
              <a:t>　</a:t>
            </a:r>
            <a:r>
              <a:rPr kumimoji="1" lang="en-US" altLang="ja-JP" dirty="0"/>
              <a:t>[</a:t>
            </a:r>
            <a:r>
              <a:rPr kumimoji="1" lang="ja-JP" altLang="en-US" dirty="0"/>
              <a:t>コピー</a:t>
            </a:r>
            <a:r>
              <a:rPr kumimoji="1" lang="en-US" altLang="ja-JP" dirty="0"/>
              <a:t>] </a:t>
            </a:r>
            <a:r>
              <a:rPr kumimoji="1" lang="ja-JP" altLang="en-US" dirty="0"/>
              <a:t>で複製しておくことを</a:t>
            </a:r>
            <a:endParaRPr kumimoji="1" lang="en-US" altLang="ja-JP" dirty="0"/>
          </a:p>
          <a:p>
            <a:pPr marL="0" indent="0">
              <a:buNone/>
            </a:pPr>
            <a:r>
              <a:rPr lang="ja-JP" altLang="en-US" dirty="0"/>
              <a:t>　おすすめします</a:t>
            </a:r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8399FD26-F190-42A2-90A5-42332BE9B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6C14D-EA41-4345-9FBD-80272997C6CD}" type="slidenum">
              <a:rPr kumimoji="1" lang="ja-JP" altLang="en-US" smtClean="0"/>
              <a:t>50</a:t>
            </a:fld>
            <a:endParaRPr kumimoji="1" lang="ja-JP" altLang="en-US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F1A65C78-0607-4E05-B676-9951A39315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235"/>
          <a:stretch/>
        </p:blipFill>
        <p:spPr>
          <a:xfrm>
            <a:off x="6381750" y="2156639"/>
            <a:ext cx="2398335" cy="447040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25308185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0AB25B9-E8F2-4DF3-89E0-867DE60229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dirty="0"/>
              <a:t>画像の配列化</a:t>
            </a:r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85853BC1-A61E-452E-88C7-4C6A20217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6C14D-EA41-4345-9FBD-80272997C6CD}" type="slidenum">
              <a:rPr kumimoji="1" lang="ja-JP" altLang="en-US" smtClean="0"/>
              <a:t>51</a:t>
            </a:fld>
            <a:endParaRPr kumimoji="1" lang="ja-JP" altLang="en-US"/>
          </a:p>
        </p:txBody>
      </p:sp>
      <p:sp>
        <p:nvSpPr>
          <p:cNvPr id="27" name="角丸四角形 3">
            <a:extLst>
              <a:ext uri="{FF2B5EF4-FFF2-40B4-BE49-F238E27FC236}">
                <a16:creationId xmlns:a16="http://schemas.microsoft.com/office/drawing/2014/main" id="{59DC4058-4844-44A6-8F64-3AEF0109A714}"/>
              </a:ext>
            </a:extLst>
          </p:cNvPr>
          <p:cNvSpPr/>
          <p:nvPr/>
        </p:nvSpPr>
        <p:spPr>
          <a:xfrm>
            <a:off x="232913" y="1893884"/>
            <a:ext cx="8678174" cy="3830641"/>
          </a:xfrm>
          <a:prstGeom prst="roundRect">
            <a:avLst>
              <a:gd name="adj" fmla="val 2151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noAutofit/>
          </a:bodyPr>
          <a:lstStyle/>
          <a:p>
            <a:pPr defTabSz="252000">
              <a:lnSpc>
                <a:spcPct val="150000"/>
              </a:lnSpc>
              <a:tabLst>
                <a:tab pos="0" algn="l"/>
              </a:tabLst>
            </a:pPr>
            <a:r>
              <a:rPr lang="en-US" altLang="ja-JP" sz="1200" dirty="0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final</a:t>
            </a:r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lang="en-US" altLang="ja-JP" sz="1200" dirty="0" err="1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int</a:t>
            </a:r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lang="en-US" altLang="ja-JP" sz="1200" dirty="0">
                <a:solidFill>
                  <a:srgbClr val="0099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MAX_WIDTH </a:t>
            </a:r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= 1024, </a:t>
            </a:r>
            <a:r>
              <a:rPr lang="en-US" altLang="ja-JP" sz="1200" dirty="0">
                <a:solidFill>
                  <a:srgbClr val="0099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MAX_HEIGHT </a:t>
            </a:r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= 1024;</a:t>
            </a:r>
          </a:p>
          <a:p>
            <a:pPr defTabSz="252000">
              <a:lnSpc>
                <a:spcPct val="150000"/>
              </a:lnSpc>
              <a:tabLst>
                <a:tab pos="0" algn="l"/>
              </a:tabLst>
            </a:pPr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   </a:t>
            </a:r>
          </a:p>
          <a:p>
            <a:pPr defTabSz="252000">
              <a:lnSpc>
                <a:spcPct val="150000"/>
              </a:lnSpc>
              <a:tabLst>
                <a:tab pos="0" algn="l"/>
              </a:tabLst>
            </a:pPr>
            <a:r>
              <a:rPr lang="en-US" altLang="ja-JP" sz="1200" dirty="0" err="1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int</a:t>
            </a:r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lang="en-US" altLang="ja-JP" sz="1200" dirty="0" err="1">
                <a:solidFill>
                  <a:srgbClr val="0099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imageWidth</a:t>
            </a:r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, </a:t>
            </a:r>
            <a:r>
              <a:rPr lang="en-US" altLang="ja-JP" sz="1200" dirty="0" err="1">
                <a:solidFill>
                  <a:srgbClr val="0099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imageHeight</a:t>
            </a:r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;</a:t>
            </a:r>
          </a:p>
          <a:p>
            <a:pPr defTabSz="252000">
              <a:lnSpc>
                <a:spcPct val="150000"/>
              </a:lnSpc>
              <a:tabLst>
                <a:tab pos="0" algn="l"/>
              </a:tabLst>
            </a:pPr>
            <a:endParaRPr lang="en-US" altLang="ja-JP" sz="1200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defTabSz="252000">
              <a:lnSpc>
                <a:spcPct val="150000"/>
              </a:lnSpc>
              <a:tabLst>
                <a:tab pos="0" algn="l"/>
              </a:tabLst>
            </a:pPr>
            <a:r>
              <a:rPr lang="en-US" altLang="ja-JP" sz="1200" dirty="0" err="1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int</a:t>
            </a:r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[] </a:t>
            </a:r>
            <a:r>
              <a:rPr lang="en-US" altLang="ja-JP" sz="1200" dirty="0" err="1">
                <a:solidFill>
                  <a:srgbClr val="0099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imageData</a:t>
            </a:r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= </a:t>
            </a:r>
            <a:r>
              <a:rPr lang="en-US" altLang="ja-JP" sz="1200" dirty="0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new</a:t>
            </a:r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lang="en-US" altLang="ja-JP" sz="1200" dirty="0" err="1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int</a:t>
            </a:r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[</a:t>
            </a:r>
            <a:r>
              <a:rPr lang="en-US" altLang="ja-JP" sz="1200" dirty="0">
                <a:solidFill>
                  <a:srgbClr val="0099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MAX_WIDTH </a:t>
            </a:r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* </a:t>
            </a:r>
            <a:r>
              <a:rPr lang="en-US" altLang="ja-JP" sz="1200" dirty="0">
                <a:solidFill>
                  <a:srgbClr val="0099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MAX_HEIGHT</a:t>
            </a:r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];</a:t>
            </a:r>
          </a:p>
          <a:p>
            <a:pPr defTabSz="252000">
              <a:lnSpc>
                <a:spcPct val="150000"/>
              </a:lnSpc>
              <a:tabLst>
                <a:tab pos="0" algn="l"/>
              </a:tabLst>
            </a:pPr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   </a:t>
            </a:r>
          </a:p>
          <a:p>
            <a:pPr defTabSz="252000">
              <a:lnSpc>
                <a:spcPct val="150000"/>
              </a:lnSpc>
              <a:tabLst>
                <a:tab pos="0" algn="l"/>
              </a:tabLst>
            </a:pPr>
            <a:r>
              <a:rPr lang="en-US" altLang="ja-JP" sz="1200" dirty="0" err="1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BufferedImage</a:t>
            </a:r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lang="en-US" altLang="ja-JP" sz="1200" dirty="0" err="1">
                <a:solidFill>
                  <a:srgbClr val="0099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bufImage</a:t>
            </a:r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, </a:t>
            </a:r>
            <a:r>
              <a:rPr lang="en-US" altLang="ja-JP" sz="1200" dirty="0" err="1">
                <a:solidFill>
                  <a:srgbClr val="0099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bufImageShow</a:t>
            </a:r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;</a:t>
            </a:r>
          </a:p>
          <a:p>
            <a:pPr defTabSz="252000">
              <a:lnSpc>
                <a:spcPct val="150000"/>
              </a:lnSpc>
              <a:tabLst>
                <a:tab pos="0" algn="l"/>
              </a:tabLst>
            </a:pPr>
            <a:endParaRPr lang="en-US" altLang="ja-JP" sz="1200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>
              <a:lnSpc>
                <a:spcPct val="150000"/>
              </a:lnSpc>
            </a:pPr>
            <a:r>
              <a:rPr lang="en-US" altLang="ja-JP" sz="1200" dirty="0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private</a:t>
            </a:r>
            <a:r>
              <a:rPr lang="en-US" altLang="ja-JP" sz="12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lang="en-US" altLang="ja-JP" sz="1200" dirty="0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void</a:t>
            </a:r>
            <a:r>
              <a:rPr lang="en-US" altLang="ja-JP" sz="12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lang="en-US" altLang="ja-JP" sz="1200" b="1" dirty="0" err="1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btnReadActionPerformed</a:t>
            </a:r>
            <a:r>
              <a:rPr lang="en-US" altLang="ja-JP" sz="12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(</a:t>
            </a:r>
            <a:r>
              <a:rPr lang="en-US" altLang="ja-JP" sz="1200" dirty="0" err="1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java.awt.event.ActionEvent</a:t>
            </a:r>
            <a:r>
              <a:rPr lang="en-US" altLang="ja-JP" sz="12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lang="en-US" altLang="ja-JP" sz="1200" dirty="0" err="1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evt</a:t>
            </a:r>
            <a:r>
              <a:rPr lang="en-US" altLang="ja-JP" sz="12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) {</a:t>
            </a:r>
          </a:p>
          <a:p>
            <a:pPr lvl="1">
              <a:lnSpc>
                <a:spcPct val="150000"/>
              </a:lnSpc>
            </a:pPr>
            <a:r>
              <a:rPr lang="en-US" altLang="ja-JP" sz="1200" dirty="0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try</a:t>
            </a:r>
            <a:r>
              <a:rPr lang="en-US" altLang="ja-JP" sz="12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{</a:t>
            </a:r>
          </a:p>
          <a:p>
            <a:pPr lvl="2">
              <a:lnSpc>
                <a:spcPct val="150000"/>
              </a:lnSpc>
            </a:pPr>
            <a:r>
              <a:rPr lang="en-US" altLang="ja-JP" sz="1200" dirty="0" err="1">
                <a:solidFill>
                  <a:srgbClr val="0099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bufImage</a:t>
            </a:r>
            <a:r>
              <a:rPr lang="en-US" altLang="ja-JP" sz="12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= </a:t>
            </a:r>
            <a:r>
              <a:rPr lang="en-US" altLang="ja-JP" sz="1200" dirty="0" err="1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ImageIO.read</a:t>
            </a:r>
            <a:r>
              <a:rPr lang="en-US" altLang="ja-JP" sz="12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(</a:t>
            </a:r>
            <a:r>
              <a:rPr lang="en-US" altLang="ja-JP" sz="1200" dirty="0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new</a:t>
            </a:r>
            <a:r>
              <a:rPr lang="en-US" altLang="ja-JP" sz="12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File(</a:t>
            </a:r>
            <a:r>
              <a:rPr lang="en-US" altLang="ja-JP" sz="1200" dirty="0">
                <a:solidFill>
                  <a:srgbClr val="CE7B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"lena.bmp"</a:t>
            </a:r>
            <a:r>
              <a:rPr lang="en-US" altLang="ja-JP" sz="12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)); </a:t>
            </a:r>
            <a:r>
              <a:rPr lang="en-US" altLang="ja-JP" sz="1200" dirty="0">
                <a:solidFill>
                  <a:srgbClr val="969696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// </a:t>
            </a:r>
            <a:r>
              <a:rPr lang="ja-JP" altLang="en-US" sz="1200" dirty="0">
                <a:solidFill>
                  <a:srgbClr val="969696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画像ファイルの読み込み</a:t>
            </a:r>
            <a:endParaRPr lang="en-US" altLang="ja-JP" sz="1200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defTabSz="252000">
              <a:lnSpc>
                <a:spcPct val="150000"/>
              </a:lnSpc>
              <a:tabLst>
                <a:tab pos="0" algn="l"/>
              </a:tabLst>
            </a:pPr>
            <a:r>
              <a:rPr lang="ja-JP" altLang="en-US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　</a:t>
            </a:r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…</a:t>
            </a:r>
          </a:p>
          <a:p>
            <a:pPr defTabSz="252000">
              <a:lnSpc>
                <a:spcPct val="150000"/>
              </a:lnSpc>
              <a:tabLst>
                <a:tab pos="0" algn="l"/>
              </a:tabLst>
            </a:pPr>
            <a:r>
              <a:rPr lang="ja-JP" altLang="en-US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　</a:t>
            </a:r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…</a:t>
            </a: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BB330D6F-89C9-41A1-BD7E-BF6251019B0B}"/>
              </a:ext>
            </a:extLst>
          </p:cNvPr>
          <p:cNvSpPr txBox="1"/>
          <p:nvPr/>
        </p:nvSpPr>
        <p:spPr>
          <a:xfrm>
            <a:off x="551259" y="1406500"/>
            <a:ext cx="80414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1. </a:t>
            </a:r>
            <a:r>
              <a:rPr kumimoji="1" lang="ja-JP" altLang="en-US" sz="1600" dirty="0"/>
              <a:t>フィールド（メソッドの外）で以下の変数を宣言</a:t>
            </a:r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65B845FC-DEF3-498B-B943-148233606AA7}"/>
              </a:ext>
            </a:extLst>
          </p:cNvPr>
          <p:cNvSpPr/>
          <p:nvPr/>
        </p:nvSpPr>
        <p:spPr>
          <a:xfrm>
            <a:off x="315752" y="1957678"/>
            <a:ext cx="4065748" cy="301116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  <a:effectLst>
            <a:glow rad="38100">
              <a:srgbClr val="FF0000">
                <a:alpha val="1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角丸四角形 23">
            <a:extLst>
              <a:ext uri="{FF2B5EF4-FFF2-40B4-BE49-F238E27FC236}">
                <a16:creationId xmlns:a16="http://schemas.microsoft.com/office/drawing/2014/main" id="{5A96A68B-864A-487B-998F-868C7869985C}"/>
              </a:ext>
            </a:extLst>
          </p:cNvPr>
          <p:cNvSpPr/>
          <p:nvPr/>
        </p:nvSpPr>
        <p:spPr>
          <a:xfrm>
            <a:off x="4939625" y="2031380"/>
            <a:ext cx="3575725" cy="454827"/>
          </a:xfrm>
          <a:prstGeom prst="roundRect">
            <a:avLst/>
          </a:prstGeom>
          <a:gradFill flip="none" rotWithShape="1">
            <a:gsLst>
              <a:gs pos="0">
                <a:srgbClr val="BC0000"/>
              </a:gs>
              <a:gs pos="50000">
                <a:srgbClr val="E60000"/>
              </a:gs>
              <a:gs pos="100000">
                <a:srgbClr val="FF1919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perspectiveFront" fov="0">
              <a:rot lat="0" lon="0" rev="0"/>
            </a:camera>
            <a:lightRig rig="soft" dir="t">
              <a:rot lat="0" lon="0" rev="0"/>
            </a:lightRig>
          </a:scene3d>
          <a:sp3d prstMaterial="powder">
            <a:bevelT w="38100" h="31750" prst="softRound"/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lIns="0" tIns="72000" rIns="0" bIns="0" rtlCol="0" anchor="ctr" anchorCtr="0">
            <a:noAutofit/>
          </a:bodyPr>
          <a:lstStyle/>
          <a:p>
            <a:pPr algn="ctr"/>
            <a:r>
              <a:rPr lang="ja-JP" altLang="en-US" sz="1600" b="1" dirty="0">
                <a:solidFill>
                  <a:prstClr val="white"/>
                </a:solidFill>
                <a:latin typeface="+mn-ea"/>
              </a:rPr>
              <a:t>扱う可能性のある最大画像サイズ</a:t>
            </a:r>
          </a:p>
        </p:txBody>
      </p:sp>
      <p:cxnSp>
        <p:nvCxnSpPr>
          <p:cNvPr id="20" name="直線コネクタ 19">
            <a:extLst>
              <a:ext uri="{FF2B5EF4-FFF2-40B4-BE49-F238E27FC236}">
                <a16:creationId xmlns:a16="http://schemas.microsoft.com/office/drawing/2014/main" id="{AE5334A0-45E5-436B-8FFB-F30B4030B4DD}"/>
              </a:ext>
            </a:extLst>
          </p:cNvPr>
          <p:cNvCxnSpPr>
            <a:cxnSpLocks/>
            <a:stCxn id="19" idx="1"/>
            <a:endCxn id="18" idx="3"/>
          </p:cNvCxnSpPr>
          <p:nvPr/>
        </p:nvCxnSpPr>
        <p:spPr>
          <a:xfrm flipH="1" flipV="1">
            <a:off x="4381500" y="2108236"/>
            <a:ext cx="558125" cy="150558"/>
          </a:xfrm>
          <a:prstGeom prst="line">
            <a:avLst/>
          </a:prstGeom>
          <a:ln w="19050">
            <a:solidFill>
              <a:srgbClr val="FF0000"/>
            </a:solidFill>
          </a:ln>
          <a:effectLst>
            <a:glow rad="38100">
              <a:srgbClr val="FF0000">
                <a:alpha val="1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正方形/長方形 43">
            <a:extLst>
              <a:ext uri="{FF2B5EF4-FFF2-40B4-BE49-F238E27FC236}">
                <a16:creationId xmlns:a16="http://schemas.microsoft.com/office/drawing/2014/main" id="{9269FC88-57CA-44A0-A7F6-C91F32FACFD8}"/>
              </a:ext>
            </a:extLst>
          </p:cNvPr>
          <p:cNvSpPr/>
          <p:nvPr/>
        </p:nvSpPr>
        <p:spPr>
          <a:xfrm>
            <a:off x="315752" y="2523646"/>
            <a:ext cx="4065748" cy="301116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  <a:effectLst>
            <a:glow rad="38100">
              <a:srgbClr val="FF0000">
                <a:alpha val="1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角丸四角形 23">
            <a:extLst>
              <a:ext uri="{FF2B5EF4-FFF2-40B4-BE49-F238E27FC236}">
                <a16:creationId xmlns:a16="http://schemas.microsoft.com/office/drawing/2014/main" id="{8ECC9594-080A-4828-82BC-D8C22C7B5DE7}"/>
              </a:ext>
            </a:extLst>
          </p:cNvPr>
          <p:cNvSpPr/>
          <p:nvPr/>
        </p:nvSpPr>
        <p:spPr>
          <a:xfrm>
            <a:off x="4939625" y="2674204"/>
            <a:ext cx="3575725" cy="454827"/>
          </a:xfrm>
          <a:prstGeom prst="roundRect">
            <a:avLst/>
          </a:prstGeom>
          <a:gradFill flip="none" rotWithShape="1">
            <a:gsLst>
              <a:gs pos="0">
                <a:srgbClr val="BC0000"/>
              </a:gs>
              <a:gs pos="50000">
                <a:srgbClr val="E60000"/>
              </a:gs>
              <a:gs pos="100000">
                <a:srgbClr val="FF1919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perspectiveFront" fov="0">
              <a:rot lat="0" lon="0" rev="0"/>
            </a:camera>
            <a:lightRig rig="soft" dir="t">
              <a:rot lat="0" lon="0" rev="0"/>
            </a:lightRig>
          </a:scene3d>
          <a:sp3d prstMaterial="powder">
            <a:bevelT w="38100" h="31750" prst="softRound"/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lIns="0" tIns="72000" rIns="0" bIns="0" rtlCol="0" anchor="ctr" anchorCtr="0">
            <a:noAutofit/>
          </a:bodyPr>
          <a:lstStyle/>
          <a:p>
            <a:pPr algn="ctr"/>
            <a:r>
              <a:rPr lang="ja-JP" altLang="en-US" sz="1600" b="1" dirty="0">
                <a:solidFill>
                  <a:prstClr val="white"/>
                </a:solidFill>
                <a:latin typeface="+mn-ea"/>
              </a:rPr>
              <a:t>読み込んだ画像のサイズ記憶用変数</a:t>
            </a:r>
          </a:p>
        </p:txBody>
      </p:sp>
      <p:cxnSp>
        <p:nvCxnSpPr>
          <p:cNvPr id="46" name="直線コネクタ 45">
            <a:extLst>
              <a:ext uri="{FF2B5EF4-FFF2-40B4-BE49-F238E27FC236}">
                <a16:creationId xmlns:a16="http://schemas.microsoft.com/office/drawing/2014/main" id="{D418FB52-4401-4B69-B7ED-E23F6B90C339}"/>
              </a:ext>
            </a:extLst>
          </p:cNvPr>
          <p:cNvCxnSpPr>
            <a:cxnSpLocks/>
            <a:stCxn id="45" idx="1"/>
            <a:endCxn id="44" idx="3"/>
          </p:cNvCxnSpPr>
          <p:nvPr/>
        </p:nvCxnSpPr>
        <p:spPr>
          <a:xfrm flipH="1" flipV="1">
            <a:off x="4381500" y="2674204"/>
            <a:ext cx="558125" cy="227414"/>
          </a:xfrm>
          <a:prstGeom prst="line">
            <a:avLst/>
          </a:prstGeom>
          <a:ln w="19050">
            <a:solidFill>
              <a:srgbClr val="FF0000"/>
            </a:solidFill>
          </a:ln>
          <a:effectLst>
            <a:glow rad="38100">
              <a:srgbClr val="FF0000">
                <a:alpha val="1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正方形/長方形 49">
            <a:extLst>
              <a:ext uri="{FF2B5EF4-FFF2-40B4-BE49-F238E27FC236}">
                <a16:creationId xmlns:a16="http://schemas.microsoft.com/office/drawing/2014/main" id="{CFCB4C42-2860-4031-B12F-84E7D6307895}"/>
              </a:ext>
            </a:extLst>
          </p:cNvPr>
          <p:cNvSpPr/>
          <p:nvPr/>
        </p:nvSpPr>
        <p:spPr>
          <a:xfrm>
            <a:off x="315751" y="3058860"/>
            <a:ext cx="4399123" cy="301116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  <a:effectLst>
            <a:glow rad="38100">
              <a:srgbClr val="FF0000">
                <a:alpha val="1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角丸四角形 23">
            <a:extLst>
              <a:ext uri="{FF2B5EF4-FFF2-40B4-BE49-F238E27FC236}">
                <a16:creationId xmlns:a16="http://schemas.microsoft.com/office/drawing/2014/main" id="{5575C595-E8D0-47AC-B5FE-C2B781EB3CB6}"/>
              </a:ext>
            </a:extLst>
          </p:cNvPr>
          <p:cNvSpPr/>
          <p:nvPr/>
        </p:nvSpPr>
        <p:spPr>
          <a:xfrm>
            <a:off x="5379720" y="3350739"/>
            <a:ext cx="2590800" cy="454827"/>
          </a:xfrm>
          <a:prstGeom prst="roundRect">
            <a:avLst/>
          </a:prstGeom>
          <a:gradFill flip="none" rotWithShape="1">
            <a:gsLst>
              <a:gs pos="0">
                <a:srgbClr val="BC0000"/>
              </a:gs>
              <a:gs pos="50000">
                <a:srgbClr val="E60000"/>
              </a:gs>
              <a:gs pos="100000">
                <a:srgbClr val="FF1919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perspectiveFront" fov="0">
              <a:rot lat="0" lon="0" rev="0"/>
            </a:camera>
            <a:lightRig rig="soft" dir="t">
              <a:rot lat="0" lon="0" rev="0"/>
            </a:lightRig>
          </a:scene3d>
          <a:sp3d prstMaterial="powder">
            <a:bevelT w="38100" h="31750" prst="softRound"/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lIns="0" tIns="72000" rIns="0" bIns="0" rtlCol="0" anchor="ctr" anchorCtr="0">
            <a:noAutofit/>
          </a:bodyPr>
          <a:lstStyle/>
          <a:p>
            <a:pPr algn="ctr"/>
            <a:r>
              <a:rPr lang="ja-JP" altLang="en-US" sz="1600" b="1" dirty="0">
                <a:solidFill>
                  <a:prstClr val="white"/>
                </a:solidFill>
                <a:latin typeface="+mn-ea"/>
              </a:rPr>
              <a:t>画像情報記憶用配列</a:t>
            </a:r>
          </a:p>
        </p:txBody>
      </p:sp>
      <p:cxnSp>
        <p:nvCxnSpPr>
          <p:cNvPr id="52" name="直線コネクタ 51">
            <a:extLst>
              <a:ext uri="{FF2B5EF4-FFF2-40B4-BE49-F238E27FC236}">
                <a16:creationId xmlns:a16="http://schemas.microsoft.com/office/drawing/2014/main" id="{C04DA0A4-33D6-45FE-AFE9-A865044FF72F}"/>
              </a:ext>
            </a:extLst>
          </p:cNvPr>
          <p:cNvCxnSpPr>
            <a:cxnSpLocks/>
            <a:stCxn id="51" idx="1"/>
            <a:endCxn id="50" idx="3"/>
          </p:cNvCxnSpPr>
          <p:nvPr/>
        </p:nvCxnSpPr>
        <p:spPr>
          <a:xfrm flipH="1" flipV="1">
            <a:off x="4714874" y="3209418"/>
            <a:ext cx="664846" cy="368735"/>
          </a:xfrm>
          <a:prstGeom prst="line">
            <a:avLst/>
          </a:prstGeom>
          <a:ln w="19050">
            <a:solidFill>
              <a:srgbClr val="FF0000"/>
            </a:solidFill>
          </a:ln>
          <a:effectLst>
            <a:glow rad="38100">
              <a:srgbClr val="FF0000">
                <a:alpha val="1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376229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0AB25B9-E8F2-4DF3-89E0-867DE60229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dirty="0"/>
              <a:t>画像の配列化</a:t>
            </a:r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85853BC1-A61E-452E-88C7-4C6A20217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6C14D-EA41-4345-9FBD-80272997C6CD}" type="slidenum">
              <a:rPr kumimoji="1" lang="ja-JP" altLang="en-US" smtClean="0"/>
              <a:t>52</a:t>
            </a:fld>
            <a:endParaRPr kumimoji="1" lang="ja-JP" altLang="en-US"/>
          </a:p>
        </p:txBody>
      </p:sp>
      <p:sp>
        <p:nvSpPr>
          <p:cNvPr id="27" name="角丸四角形 3">
            <a:extLst>
              <a:ext uri="{FF2B5EF4-FFF2-40B4-BE49-F238E27FC236}">
                <a16:creationId xmlns:a16="http://schemas.microsoft.com/office/drawing/2014/main" id="{59DC4058-4844-44A6-8F64-3AEF0109A714}"/>
              </a:ext>
            </a:extLst>
          </p:cNvPr>
          <p:cNvSpPr/>
          <p:nvPr/>
        </p:nvSpPr>
        <p:spPr>
          <a:xfrm>
            <a:off x="232913" y="1555330"/>
            <a:ext cx="8678174" cy="5073831"/>
          </a:xfrm>
          <a:prstGeom prst="roundRect">
            <a:avLst>
              <a:gd name="adj" fmla="val 2151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noAutofit/>
          </a:bodyPr>
          <a:lstStyle/>
          <a:p>
            <a:pPr defTabSz="252000">
              <a:lnSpc>
                <a:spcPct val="150000"/>
              </a:lnSpc>
              <a:tabLst>
                <a:tab pos="0" algn="l"/>
              </a:tabLst>
            </a:pPr>
            <a:r>
              <a:rPr lang="en-US" altLang="ja-JP" sz="1200" dirty="0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		try</a:t>
            </a:r>
            <a:r>
              <a:rPr lang="en-US" altLang="ja-JP" sz="12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{</a:t>
            </a:r>
          </a:p>
          <a:p>
            <a:pPr defTabSz="252000">
              <a:lnSpc>
                <a:spcPct val="150000"/>
              </a:lnSpc>
              <a:tabLst>
                <a:tab pos="0" algn="l"/>
              </a:tabLst>
            </a:pPr>
            <a:r>
              <a:rPr lang="en-US" altLang="ja-JP" sz="12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			</a:t>
            </a:r>
            <a:r>
              <a:rPr lang="en-US" altLang="ja-JP" sz="1200" dirty="0" err="1">
                <a:solidFill>
                  <a:srgbClr val="0099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bufImage</a:t>
            </a:r>
            <a:r>
              <a:rPr lang="en-US" altLang="ja-JP" sz="12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= </a:t>
            </a:r>
            <a:r>
              <a:rPr lang="en-US" altLang="ja-JP" sz="1200" dirty="0" err="1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ImageIO.read</a:t>
            </a:r>
            <a:r>
              <a:rPr lang="en-US" altLang="ja-JP" sz="12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(</a:t>
            </a:r>
            <a:r>
              <a:rPr lang="en-US" altLang="ja-JP" sz="1200" dirty="0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new</a:t>
            </a:r>
            <a:r>
              <a:rPr lang="en-US" altLang="ja-JP" sz="12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File(</a:t>
            </a:r>
            <a:r>
              <a:rPr lang="en-US" altLang="ja-JP" sz="1200" dirty="0">
                <a:solidFill>
                  <a:srgbClr val="CE7B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"lena.bmp"</a:t>
            </a:r>
            <a:r>
              <a:rPr lang="en-US" altLang="ja-JP" sz="12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)); </a:t>
            </a:r>
            <a:r>
              <a:rPr lang="en-US" altLang="ja-JP" sz="1200" dirty="0">
                <a:solidFill>
                  <a:srgbClr val="969696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// </a:t>
            </a:r>
            <a:r>
              <a:rPr lang="ja-JP" altLang="en-US" sz="1200" dirty="0">
                <a:solidFill>
                  <a:srgbClr val="969696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画像ファイルの読み込み</a:t>
            </a:r>
            <a:endParaRPr lang="en-US" altLang="ja-JP" sz="1200" dirty="0">
              <a:solidFill>
                <a:srgbClr val="969696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defTabSz="252000">
              <a:lnSpc>
                <a:spcPct val="150000"/>
              </a:lnSpc>
              <a:tabLst>
                <a:tab pos="0" algn="l"/>
              </a:tabLst>
            </a:pPr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			</a:t>
            </a:r>
            <a:r>
              <a:rPr lang="en-US" altLang="ja-JP" sz="1200" dirty="0" err="1">
                <a:solidFill>
                  <a:srgbClr val="0099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imageWidth</a:t>
            </a:r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= </a:t>
            </a:r>
            <a:r>
              <a:rPr lang="en-US" altLang="ja-JP" sz="1200" dirty="0" err="1">
                <a:solidFill>
                  <a:srgbClr val="0099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bufImage</a:t>
            </a:r>
            <a:r>
              <a:rPr lang="en-US" altLang="ja-JP" sz="1200" dirty="0" err="1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.getWidth</a:t>
            </a:r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();</a:t>
            </a:r>
          </a:p>
          <a:p>
            <a:pPr defTabSz="252000">
              <a:lnSpc>
                <a:spcPct val="150000"/>
              </a:lnSpc>
              <a:tabLst>
                <a:tab pos="0" algn="l"/>
              </a:tabLst>
            </a:pPr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			</a:t>
            </a:r>
            <a:r>
              <a:rPr lang="en-US" altLang="ja-JP" sz="1200" dirty="0" err="1">
                <a:solidFill>
                  <a:srgbClr val="0099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imageHeight</a:t>
            </a:r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= </a:t>
            </a:r>
            <a:r>
              <a:rPr lang="en-US" altLang="ja-JP" sz="1200" dirty="0" err="1">
                <a:solidFill>
                  <a:srgbClr val="0099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bufImage</a:t>
            </a:r>
            <a:r>
              <a:rPr lang="en-US" altLang="ja-JP" sz="1200" dirty="0" err="1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.getHeight</a:t>
            </a:r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();</a:t>
            </a:r>
          </a:p>
          <a:p>
            <a:pPr defTabSz="252000">
              <a:lnSpc>
                <a:spcPct val="150000"/>
              </a:lnSpc>
              <a:tabLst>
                <a:tab pos="0" algn="l"/>
              </a:tabLst>
            </a:pPr>
            <a:r>
              <a:rPr lang="en-US" altLang="ja-JP" sz="1200" dirty="0">
                <a:solidFill>
                  <a:srgbClr val="969696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			</a:t>
            </a:r>
            <a:r>
              <a:rPr lang="en-US" altLang="ja-JP" sz="1200" dirty="0" err="1">
                <a:solidFill>
                  <a:srgbClr val="0099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bufImageShow</a:t>
            </a:r>
            <a:r>
              <a:rPr lang="en-US" altLang="ja-JP" sz="1200" dirty="0">
                <a:solidFill>
                  <a:srgbClr val="0099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= </a:t>
            </a:r>
            <a:r>
              <a:rPr lang="en-US" altLang="ja-JP" sz="1200" dirty="0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new</a:t>
            </a:r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lang="en-US" altLang="ja-JP" sz="1200" dirty="0" err="1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BufferedImage</a:t>
            </a:r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(</a:t>
            </a:r>
            <a:r>
              <a:rPr lang="en-US" altLang="ja-JP" sz="1200" dirty="0" err="1">
                <a:solidFill>
                  <a:srgbClr val="0099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imageWidth</a:t>
            </a:r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, </a:t>
            </a:r>
            <a:r>
              <a:rPr lang="en-US" altLang="ja-JP" sz="1200" dirty="0" err="1">
                <a:solidFill>
                  <a:srgbClr val="0099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imageHeight</a:t>
            </a:r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, </a:t>
            </a:r>
            <a:r>
              <a:rPr lang="en-US" altLang="ja-JP" sz="1200" dirty="0" err="1">
                <a:solidFill>
                  <a:srgbClr val="0099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bufImage</a:t>
            </a:r>
            <a:r>
              <a:rPr lang="en-US" altLang="ja-JP" sz="1200" dirty="0" err="1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.getType</a:t>
            </a:r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());</a:t>
            </a:r>
          </a:p>
          <a:p>
            <a:pPr defTabSz="252000">
              <a:lnSpc>
                <a:spcPct val="150000"/>
              </a:lnSpc>
              <a:tabLst>
                <a:tab pos="0" algn="l"/>
              </a:tabLst>
            </a:pPr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			Color c;</a:t>
            </a:r>
          </a:p>
          <a:p>
            <a:pPr defTabSz="252000">
              <a:lnSpc>
                <a:spcPct val="150000"/>
              </a:lnSpc>
              <a:tabLst>
                <a:tab pos="0" algn="l"/>
              </a:tabLst>
            </a:pPr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			</a:t>
            </a:r>
            <a:r>
              <a:rPr lang="en-US" altLang="ja-JP" sz="1200" dirty="0" err="1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int</a:t>
            </a:r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gray;</a:t>
            </a:r>
          </a:p>
          <a:p>
            <a:pPr defTabSz="252000">
              <a:lnSpc>
                <a:spcPct val="150000"/>
              </a:lnSpc>
              <a:tabLst>
                <a:tab pos="0" algn="l"/>
              </a:tabLst>
            </a:pPr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			</a:t>
            </a:r>
            <a:r>
              <a:rPr lang="en-US" altLang="ja-JP" sz="1200" dirty="0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for</a:t>
            </a:r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(</a:t>
            </a:r>
            <a:r>
              <a:rPr lang="en-US" altLang="ja-JP" sz="1200" dirty="0" err="1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int</a:t>
            </a:r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y = 0; y &lt;</a:t>
            </a:r>
            <a:r>
              <a:rPr lang="en-US" altLang="ja-JP" sz="1200" dirty="0">
                <a:solidFill>
                  <a:srgbClr val="0099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lang="en-US" altLang="ja-JP" sz="1200" dirty="0" err="1">
                <a:solidFill>
                  <a:srgbClr val="0099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imageHeight</a:t>
            </a:r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; y++) {</a:t>
            </a:r>
            <a:r>
              <a:rPr lang="en-US" altLang="ja-JP" sz="1200" dirty="0">
                <a:solidFill>
                  <a:srgbClr val="969696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// </a:t>
            </a:r>
            <a:r>
              <a:rPr lang="ja-JP" altLang="en-US" sz="1200" dirty="0">
                <a:solidFill>
                  <a:srgbClr val="969696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全てのピクセルに対して処理</a:t>
            </a:r>
            <a:endParaRPr lang="en-US" altLang="ja-JP" sz="1200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defTabSz="252000">
              <a:lnSpc>
                <a:spcPct val="150000"/>
              </a:lnSpc>
              <a:tabLst>
                <a:tab pos="0" algn="l"/>
              </a:tabLst>
            </a:pPr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				</a:t>
            </a:r>
            <a:r>
              <a:rPr lang="en-US" altLang="ja-JP" sz="1200" dirty="0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for</a:t>
            </a:r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(</a:t>
            </a:r>
            <a:r>
              <a:rPr lang="en-US" altLang="ja-JP" sz="1200" dirty="0" err="1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int</a:t>
            </a:r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x = 0; x &lt;</a:t>
            </a:r>
            <a:r>
              <a:rPr lang="en-US" altLang="ja-JP" sz="1200" dirty="0">
                <a:solidFill>
                  <a:srgbClr val="0099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lang="en-US" altLang="ja-JP" sz="1200" dirty="0" err="1">
                <a:solidFill>
                  <a:srgbClr val="0099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imageWidth</a:t>
            </a:r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; x++) {</a:t>
            </a:r>
          </a:p>
          <a:p>
            <a:pPr defTabSz="252000">
              <a:lnSpc>
                <a:spcPct val="150000"/>
              </a:lnSpc>
              <a:tabLst>
                <a:tab pos="0" algn="l"/>
              </a:tabLst>
            </a:pPr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					c = </a:t>
            </a:r>
            <a:r>
              <a:rPr lang="en-US" altLang="ja-JP" sz="1200" dirty="0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new</a:t>
            </a:r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Color(</a:t>
            </a:r>
            <a:r>
              <a:rPr lang="en-US" altLang="ja-JP" sz="1200" dirty="0" err="1">
                <a:solidFill>
                  <a:srgbClr val="0099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bufImage</a:t>
            </a:r>
            <a:r>
              <a:rPr lang="en-US" altLang="ja-JP" sz="1200" dirty="0" err="1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.getRGB</a:t>
            </a:r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(x, y));</a:t>
            </a:r>
          </a:p>
          <a:p>
            <a:pPr defTabSz="252000">
              <a:lnSpc>
                <a:spcPct val="150000"/>
              </a:lnSpc>
              <a:tabLst>
                <a:tab pos="0" algn="l"/>
              </a:tabLst>
            </a:pPr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					gray = (</a:t>
            </a:r>
            <a:r>
              <a:rPr lang="en-US" altLang="ja-JP" sz="1200" dirty="0" err="1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c.getRed</a:t>
            </a:r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() + </a:t>
            </a:r>
            <a:r>
              <a:rPr lang="en-US" altLang="ja-JP" sz="1200" dirty="0" err="1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c.getGreen</a:t>
            </a:r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() + </a:t>
            </a:r>
            <a:r>
              <a:rPr lang="en-US" altLang="ja-JP" sz="1200" dirty="0" err="1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c.getBlue</a:t>
            </a:r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()) / 3; </a:t>
            </a:r>
            <a:r>
              <a:rPr lang="en-US" altLang="ja-JP" sz="1200" dirty="0">
                <a:solidFill>
                  <a:srgbClr val="969696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// </a:t>
            </a:r>
            <a:r>
              <a:rPr lang="ja-JP" altLang="en-US" sz="1200" dirty="0">
                <a:solidFill>
                  <a:srgbClr val="969696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単純平均法</a:t>
            </a:r>
            <a:endParaRPr lang="en-US" altLang="ja-JP" sz="1200" dirty="0">
              <a:solidFill>
                <a:srgbClr val="969696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defTabSz="252000">
              <a:lnSpc>
                <a:spcPct val="150000"/>
              </a:lnSpc>
              <a:tabLst>
                <a:tab pos="0" algn="l"/>
              </a:tabLst>
            </a:pPr>
            <a:r>
              <a:rPr lang="en-US" altLang="ja-JP" sz="1200" dirty="0">
                <a:solidFill>
                  <a:srgbClr val="969696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					</a:t>
            </a:r>
            <a:r>
              <a:rPr lang="en-US" altLang="ja-JP" sz="1200" dirty="0" err="1">
                <a:solidFill>
                  <a:srgbClr val="0099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imageData</a:t>
            </a:r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[y * </a:t>
            </a:r>
            <a:r>
              <a:rPr lang="en-US" altLang="ja-JP" sz="1200" dirty="0" err="1">
                <a:solidFill>
                  <a:srgbClr val="0099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imageWidth</a:t>
            </a:r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+ x] = gray;</a:t>
            </a:r>
          </a:p>
          <a:p>
            <a:pPr defTabSz="252000">
              <a:lnSpc>
                <a:spcPct val="150000"/>
              </a:lnSpc>
              <a:tabLst>
                <a:tab pos="0" algn="l"/>
              </a:tabLst>
            </a:pPr>
            <a:r>
              <a:rPr lang="en-US" altLang="ja-JP" sz="1200" dirty="0">
                <a:solidFill>
                  <a:srgbClr val="969696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					</a:t>
            </a:r>
            <a:r>
              <a:rPr lang="en-US" altLang="ja-JP" sz="1200" dirty="0" err="1">
                <a:solidFill>
                  <a:srgbClr val="0099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bufImage</a:t>
            </a:r>
            <a:r>
              <a:rPr lang="en-US" altLang="ja-JP" sz="1200" dirty="0" err="1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.setRGB</a:t>
            </a:r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(x, y, </a:t>
            </a:r>
            <a:r>
              <a:rPr lang="en-US" altLang="ja-JP" sz="1200" dirty="0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new</a:t>
            </a:r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Color(gray, gray, gray).</a:t>
            </a:r>
            <a:r>
              <a:rPr lang="en-US" altLang="ja-JP" sz="1200" dirty="0" err="1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getRGB</a:t>
            </a:r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());</a:t>
            </a:r>
          </a:p>
          <a:p>
            <a:pPr defTabSz="252000">
              <a:lnSpc>
                <a:spcPct val="150000"/>
              </a:lnSpc>
              <a:tabLst>
                <a:tab pos="0" algn="l"/>
              </a:tabLst>
            </a:pPr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				}</a:t>
            </a:r>
          </a:p>
          <a:p>
            <a:pPr defTabSz="252000">
              <a:lnSpc>
                <a:spcPct val="150000"/>
              </a:lnSpc>
              <a:tabLst>
                <a:tab pos="0" algn="l"/>
              </a:tabLst>
            </a:pPr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			}</a:t>
            </a:r>
          </a:p>
          <a:p>
            <a:pPr defTabSz="252000">
              <a:lnSpc>
                <a:spcPct val="150000"/>
              </a:lnSpc>
              <a:tabLst>
                <a:tab pos="0" algn="l"/>
              </a:tabLst>
            </a:pPr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			</a:t>
            </a:r>
            <a:r>
              <a:rPr lang="en-US" altLang="ja-JP" sz="1200" dirty="0" err="1">
                <a:solidFill>
                  <a:srgbClr val="0099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bufImageShow</a:t>
            </a:r>
            <a:r>
              <a:rPr lang="en-US" altLang="ja-JP" sz="1200" dirty="0" err="1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.setData</a:t>
            </a:r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(</a:t>
            </a:r>
            <a:r>
              <a:rPr lang="en-US" altLang="ja-JP" sz="1200" dirty="0" err="1">
                <a:solidFill>
                  <a:srgbClr val="0099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bufImage</a:t>
            </a:r>
            <a:r>
              <a:rPr lang="en-US" altLang="ja-JP" sz="1200" dirty="0" err="1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.getData</a:t>
            </a:r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()); </a:t>
            </a:r>
          </a:p>
          <a:p>
            <a:pPr defTabSz="252000">
              <a:lnSpc>
                <a:spcPct val="150000"/>
              </a:lnSpc>
              <a:tabLst>
                <a:tab pos="0" algn="l"/>
              </a:tabLst>
            </a:pPr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			</a:t>
            </a:r>
            <a:r>
              <a:rPr lang="en-US" altLang="ja-JP" sz="1200" dirty="0" err="1">
                <a:solidFill>
                  <a:srgbClr val="0099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lblDraw</a:t>
            </a:r>
            <a:r>
              <a:rPr lang="en-US" altLang="ja-JP" sz="1200" dirty="0" err="1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.setIcon</a:t>
            </a:r>
            <a:r>
              <a:rPr lang="en-US" altLang="ja-JP" sz="12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(</a:t>
            </a:r>
            <a:r>
              <a:rPr lang="en-US" altLang="ja-JP" sz="1200" dirty="0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new</a:t>
            </a:r>
            <a:r>
              <a:rPr lang="en-US" altLang="ja-JP" sz="12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lang="en-US" altLang="ja-JP" sz="1200" dirty="0" err="1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ImageIcon</a:t>
            </a:r>
            <a:r>
              <a:rPr lang="en-US" altLang="ja-JP" sz="12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(</a:t>
            </a:r>
            <a:r>
              <a:rPr lang="en-US" altLang="ja-JP" sz="1200" dirty="0" err="1">
                <a:solidFill>
                  <a:srgbClr val="0099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bufImageShow</a:t>
            </a:r>
            <a:r>
              <a:rPr lang="en-US" altLang="ja-JP" sz="12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)); </a:t>
            </a:r>
            <a:r>
              <a:rPr lang="en-US" altLang="ja-JP" sz="1200" dirty="0">
                <a:solidFill>
                  <a:srgbClr val="969696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// </a:t>
            </a:r>
            <a:r>
              <a:rPr lang="ja-JP" altLang="en-US" sz="1200" dirty="0">
                <a:solidFill>
                  <a:srgbClr val="969696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画像の表示</a:t>
            </a:r>
            <a:endParaRPr lang="en-US" altLang="ja-JP" sz="1200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defTabSz="252000">
              <a:lnSpc>
                <a:spcPct val="150000"/>
              </a:lnSpc>
              <a:tabLst>
                <a:tab pos="0" algn="l"/>
              </a:tabLst>
            </a:pPr>
            <a:r>
              <a:rPr lang="en-US" altLang="ja-JP" sz="12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		} </a:t>
            </a:r>
            <a:r>
              <a:rPr lang="en-US" altLang="ja-JP" sz="1200" dirty="0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catch</a:t>
            </a:r>
            <a:r>
              <a:rPr lang="en-US" altLang="ja-JP" sz="12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(</a:t>
            </a:r>
            <a:r>
              <a:rPr lang="en-US" altLang="ja-JP" sz="1200" dirty="0" err="1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IOException</a:t>
            </a:r>
            <a:r>
              <a:rPr lang="en-US" altLang="ja-JP" sz="12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e) { </a:t>
            </a:r>
            <a:r>
              <a:rPr lang="en-US" altLang="ja-JP" sz="1200" dirty="0" err="1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e.printStackTrace</a:t>
            </a:r>
            <a:r>
              <a:rPr lang="en-US" altLang="ja-JP" sz="12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(); }</a:t>
            </a: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BB330D6F-89C9-41A1-BD7E-BF6251019B0B}"/>
              </a:ext>
            </a:extLst>
          </p:cNvPr>
          <p:cNvSpPr txBox="1"/>
          <p:nvPr/>
        </p:nvSpPr>
        <p:spPr>
          <a:xfrm>
            <a:off x="551259" y="1216776"/>
            <a:ext cx="80414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2. </a:t>
            </a:r>
            <a:r>
              <a:rPr lang="en-US" altLang="ja-JP" sz="1600" b="1" dirty="0" err="1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btnReadActionPerformed</a:t>
            </a:r>
            <a:r>
              <a:rPr kumimoji="1" lang="en-US" altLang="ja-JP" sz="1600" dirty="0"/>
              <a:t> </a:t>
            </a:r>
            <a:r>
              <a:rPr kumimoji="1" lang="ja-JP" altLang="en-US" sz="1600" dirty="0"/>
              <a:t>を以下のように変更</a:t>
            </a:r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65B845FC-DEF3-498B-B943-148233606AA7}"/>
              </a:ext>
            </a:extLst>
          </p:cNvPr>
          <p:cNvSpPr/>
          <p:nvPr/>
        </p:nvSpPr>
        <p:spPr>
          <a:xfrm>
            <a:off x="742472" y="2180980"/>
            <a:ext cx="3086577" cy="549520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  <a:effectLst>
            <a:glow rad="38100">
              <a:srgbClr val="FF0000">
                <a:alpha val="1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角丸四角形 23">
            <a:extLst>
              <a:ext uri="{FF2B5EF4-FFF2-40B4-BE49-F238E27FC236}">
                <a16:creationId xmlns:a16="http://schemas.microsoft.com/office/drawing/2014/main" id="{5A96A68B-864A-487B-998F-868C7869985C}"/>
              </a:ext>
            </a:extLst>
          </p:cNvPr>
          <p:cNvSpPr/>
          <p:nvPr/>
        </p:nvSpPr>
        <p:spPr>
          <a:xfrm>
            <a:off x="4070945" y="2180980"/>
            <a:ext cx="2177455" cy="454827"/>
          </a:xfrm>
          <a:prstGeom prst="roundRect">
            <a:avLst/>
          </a:prstGeom>
          <a:gradFill flip="none" rotWithShape="1">
            <a:gsLst>
              <a:gs pos="0">
                <a:srgbClr val="BC0000"/>
              </a:gs>
              <a:gs pos="50000">
                <a:srgbClr val="E60000"/>
              </a:gs>
              <a:gs pos="100000">
                <a:srgbClr val="FF1919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perspectiveFront" fov="0">
              <a:rot lat="0" lon="0" rev="0"/>
            </a:camera>
            <a:lightRig rig="soft" dir="t">
              <a:rot lat="0" lon="0" rev="0"/>
            </a:lightRig>
          </a:scene3d>
          <a:sp3d prstMaterial="powder">
            <a:bevelT w="38100" h="31750" prst="softRound"/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lIns="0" tIns="72000" rIns="0" bIns="0" rtlCol="0" anchor="ctr" anchorCtr="0">
            <a:noAutofit/>
          </a:bodyPr>
          <a:lstStyle/>
          <a:p>
            <a:pPr algn="ctr"/>
            <a:r>
              <a:rPr lang="ja-JP" altLang="en-US" sz="1600" b="1" dirty="0">
                <a:solidFill>
                  <a:prstClr val="white"/>
                </a:solidFill>
                <a:latin typeface="+mn-ea"/>
              </a:rPr>
              <a:t>画像サイズの取得</a:t>
            </a:r>
          </a:p>
        </p:txBody>
      </p:sp>
      <p:cxnSp>
        <p:nvCxnSpPr>
          <p:cNvPr id="20" name="直線コネクタ 19">
            <a:extLst>
              <a:ext uri="{FF2B5EF4-FFF2-40B4-BE49-F238E27FC236}">
                <a16:creationId xmlns:a16="http://schemas.microsoft.com/office/drawing/2014/main" id="{AE5334A0-45E5-436B-8FFB-F30B4030B4DD}"/>
              </a:ext>
            </a:extLst>
          </p:cNvPr>
          <p:cNvCxnSpPr>
            <a:cxnSpLocks/>
            <a:stCxn id="19" idx="1"/>
            <a:endCxn id="18" idx="3"/>
          </p:cNvCxnSpPr>
          <p:nvPr/>
        </p:nvCxnSpPr>
        <p:spPr>
          <a:xfrm flipH="1">
            <a:off x="3829049" y="2408394"/>
            <a:ext cx="241896" cy="47346"/>
          </a:xfrm>
          <a:prstGeom prst="line">
            <a:avLst/>
          </a:prstGeom>
          <a:ln w="19050">
            <a:solidFill>
              <a:srgbClr val="FF0000"/>
            </a:solidFill>
          </a:ln>
          <a:effectLst>
            <a:glow rad="38100">
              <a:srgbClr val="FF0000">
                <a:alpha val="1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18EFB4CC-65F7-4CB1-BB59-9F7E48F44ECB}"/>
              </a:ext>
            </a:extLst>
          </p:cNvPr>
          <p:cNvSpPr/>
          <p:nvPr/>
        </p:nvSpPr>
        <p:spPr>
          <a:xfrm>
            <a:off x="3726657" y="2772701"/>
            <a:ext cx="1962150" cy="201660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  <a:effectLst>
            <a:glow rad="38100">
              <a:srgbClr val="FF0000">
                <a:alpha val="1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D66827FC-79AA-4854-AD59-6B3BD022DC51}"/>
              </a:ext>
            </a:extLst>
          </p:cNvPr>
          <p:cNvSpPr/>
          <p:nvPr/>
        </p:nvSpPr>
        <p:spPr>
          <a:xfrm>
            <a:off x="2238375" y="3590887"/>
            <a:ext cx="976313" cy="201660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  <a:effectLst>
            <a:glow rad="38100">
              <a:srgbClr val="FF0000">
                <a:alpha val="1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>
            <a:extLst>
              <a:ext uri="{FF2B5EF4-FFF2-40B4-BE49-F238E27FC236}">
                <a16:creationId xmlns:a16="http://schemas.microsoft.com/office/drawing/2014/main" id="{E0F6379E-70B4-461D-A670-85EBE2043FC4}"/>
              </a:ext>
            </a:extLst>
          </p:cNvPr>
          <p:cNvSpPr/>
          <p:nvPr/>
        </p:nvSpPr>
        <p:spPr>
          <a:xfrm>
            <a:off x="2478882" y="3866877"/>
            <a:ext cx="928687" cy="201660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  <a:effectLst>
            <a:glow rad="38100">
              <a:srgbClr val="FF0000">
                <a:alpha val="1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>
            <a:extLst>
              <a:ext uri="{FF2B5EF4-FFF2-40B4-BE49-F238E27FC236}">
                <a16:creationId xmlns:a16="http://schemas.microsoft.com/office/drawing/2014/main" id="{45527CF9-F106-4FAF-B8A4-3AEAF113AEF3}"/>
              </a:ext>
            </a:extLst>
          </p:cNvPr>
          <p:cNvSpPr/>
          <p:nvPr/>
        </p:nvSpPr>
        <p:spPr>
          <a:xfrm>
            <a:off x="1319232" y="4652934"/>
            <a:ext cx="3177064" cy="275990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  <a:effectLst>
            <a:glow rad="38100">
              <a:srgbClr val="FF0000">
                <a:alpha val="1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角丸四角形 23">
            <a:extLst>
              <a:ext uri="{FF2B5EF4-FFF2-40B4-BE49-F238E27FC236}">
                <a16:creationId xmlns:a16="http://schemas.microsoft.com/office/drawing/2014/main" id="{F32897ED-1518-4474-A74F-91A351257BD0}"/>
              </a:ext>
            </a:extLst>
          </p:cNvPr>
          <p:cNvSpPr/>
          <p:nvPr/>
        </p:nvSpPr>
        <p:spPr>
          <a:xfrm>
            <a:off x="5066805" y="5186397"/>
            <a:ext cx="2720835" cy="454827"/>
          </a:xfrm>
          <a:prstGeom prst="roundRect">
            <a:avLst/>
          </a:prstGeom>
          <a:gradFill flip="none" rotWithShape="1">
            <a:gsLst>
              <a:gs pos="0">
                <a:srgbClr val="BC0000"/>
              </a:gs>
              <a:gs pos="50000">
                <a:srgbClr val="E60000"/>
              </a:gs>
              <a:gs pos="100000">
                <a:srgbClr val="FF1919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perspectiveFront" fov="0">
              <a:rot lat="0" lon="0" rev="0"/>
            </a:camera>
            <a:lightRig rig="soft" dir="t">
              <a:rot lat="0" lon="0" rev="0"/>
            </a:lightRig>
          </a:scene3d>
          <a:sp3d prstMaterial="powder">
            <a:bevelT w="38100" h="31750" prst="softRound"/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lIns="0" tIns="72000" rIns="0" bIns="0" rtlCol="0" anchor="ctr" anchorCtr="0">
            <a:noAutofit/>
          </a:bodyPr>
          <a:lstStyle/>
          <a:p>
            <a:pPr algn="ctr"/>
            <a:r>
              <a:rPr lang="ja-JP" altLang="en-US" sz="1600" b="1" dirty="0">
                <a:solidFill>
                  <a:prstClr val="white"/>
                </a:solidFill>
                <a:latin typeface="+mn-ea"/>
              </a:rPr>
              <a:t>画像情報を配列に格納</a:t>
            </a:r>
          </a:p>
        </p:txBody>
      </p:sp>
      <p:cxnSp>
        <p:nvCxnSpPr>
          <p:cNvPr id="38" name="直線コネクタ 37">
            <a:extLst>
              <a:ext uri="{FF2B5EF4-FFF2-40B4-BE49-F238E27FC236}">
                <a16:creationId xmlns:a16="http://schemas.microsoft.com/office/drawing/2014/main" id="{B5E1DE6C-06B6-4B27-B41E-EEDACDC04E37}"/>
              </a:ext>
            </a:extLst>
          </p:cNvPr>
          <p:cNvCxnSpPr>
            <a:cxnSpLocks/>
            <a:stCxn id="37" idx="1"/>
            <a:endCxn id="33" idx="3"/>
          </p:cNvCxnSpPr>
          <p:nvPr/>
        </p:nvCxnSpPr>
        <p:spPr>
          <a:xfrm flipH="1" flipV="1">
            <a:off x="4496296" y="4790929"/>
            <a:ext cx="570509" cy="622882"/>
          </a:xfrm>
          <a:prstGeom prst="line">
            <a:avLst/>
          </a:prstGeom>
          <a:ln w="19050">
            <a:solidFill>
              <a:srgbClr val="FF0000"/>
            </a:solidFill>
          </a:ln>
          <a:effectLst>
            <a:glow rad="38100">
              <a:srgbClr val="FF0000">
                <a:alpha val="1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409509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画像の配列化</a:t>
            </a:r>
          </a:p>
        </p:txBody>
      </p:sp>
      <p:sp>
        <p:nvSpPr>
          <p:cNvPr id="4" name="角丸四角形 3"/>
          <p:cNvSpPr/>
          <p:nvPr/>
        </p:nvSpPr>
        <p:spPr>
          <a:xfrm>
            <a:off x="564190" y="1735122"/>
            <a:ext cx="8015620" cy="4551378"/>
          </a:xfrm>
          <a:prstGeom prst="roundRect">
            <a:avLst>
              <a:gd name="adj" fmla="val 2494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ja-JP" sz="1200" dirty="0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private</a:t>
            </a:r>
            <a:r>
              <a:rPr lang="en-US" altLang="ja-JP" sz="12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lang="en-US" altLang="ja-JP" sz="1200" dirty="0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void</a:t>
            </a:r>
            <a:r>
              <a:rPr lang="en-US" altLang="ja-JP" sz="12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lang="en-US" altLang="ja-JP" sz="1200" b="1" dirty="0" err="1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btnBinarizationActionPerformed</a:t>
            </a:r>
            <a:r>
              <a:rPr lang="en-US" altLang="ja-JP" sz="12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(</a:t>
            </a:r>
            <a:r>
              <a:rPr lang="en-US" altLang="ja-JP" sz="1200" dirty="0" err="1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java.awt.event.MouseEvent</a:t>
            </a:r>
            <a:r>
              <a:rPr lang="en-US" altLang="ja-JP" sz="12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lang="en-US" altLang="ja-JP" sz="1200" dirty="0" err="1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evt</a:t>
            </a:r>
            <a:r>
              <a:rPr lang="en-US" altLang="ja-JP" sz="12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) {</a:t>
            </a:r>
          </a:p>
          <a:p>
            <a:pPr lvl="1">
              <a:lnSpc>
                <a:spcPct val="150000"/>
              </a:lnSpc>
            </a:pPr>
            <a:r>
              <a:rPr lang="en-US" altLang="ja-JP" sz="1200" dirty="0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if</a:t>
            </a:r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(</a:t>
            </a:r>
            <a:r>
              <a:rPr lang="en-US" altLang="ja-JP" sz="1200" dirty="0" err="1">
                <a:solidFill>
                  <a:srgbClr val="0099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bufImage</a:t>
            </a:r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== </a:t>
            </a:r>
            <a:r>
              <a:rPr lang="en-US" altLang="ja-JP" sz="1200" dirty="0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null</a:t>
            </a:r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) </a:t>
            </a:r>
            <a:r>
              <a:rPr lang="en-US" altLang="ja-JP" sz="1200" dirty="0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return</a:t>
            </a:r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; </a:t>
            </a:r>
            <a:r>
              <a:rPr lang="ja-JP" altLang="en-US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lang="en-US" altLang="ja-JP" sz="1200" dirty="0">
                <a:solidFill>
                  <a:srgbClr val="969696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// </a:t>
            </a:r>
            <a:r>
              <a:rPr lang="ja-JP" altLang="en-US" sz="1200" dirty="0">
                <a:solidFill>
                  <a:srgbClr val="969696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画像パネルが空の場合、終了</a:t>
            </a:r>
          </a:p>
          <a:p>
            <a:pPr lvl="1">
              <a:lnSpc>
                <a:spcPct val="150000"/>
              </a:lnSpc>
            </a:pPr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Color c;</a:t>
            </a:r>
          </a:p>
          <a:p>
            <a:pPr lvl="1">
              <a:lnSpc>
                <a:spcPct val="150000"/>
              </a:lnSpc>
            </a:pPr>
            <a:r>
              <a:rPr lang="en-US" altLang="ja-JP" sz="1200" dirty="0" err="1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int</a:t>
            </a:r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gray, thresh = (Integer) </a:t>
            </a:r>
            <a:r>
              <a:rPr lang="en-US" altLang="ja-JP" sz="1200" dirty="0" err="1">
                <a:solidFill>
                  <a:srgbClr val="0099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spThresh</a:t>
            </a:r>
            <a:r>
              <a:rPr lang="en-US" altLang="ja-JP" sz="1200" dirty="0" err="1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.getValue</a:t>
            </a:r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();</a:t>
            </a:r>
          </a:p>
          <a:p>
            <a:pPr lvl="1">
              <a:lnSpc>
                <a:spcPct val="150000"/>
              </a:lnSpc>
            </a:pPr>
            <a:r>
              <a:rPr lang="en-US" altLang="ja-JP" sz="1200" dirty="0">
                <a:solidFill>
                  <a:srgbClr val="969696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// </a:t>
            </a:r>
            <a:r>
              <a:rPr lang="ja-JP" altLang="en-US" sz="1200" dirty="0">
                <a:solidFill>
                  <a:srgbClr val="969696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全てのピクセルに対して処理</a:t>
            </a:r>
          </a:p>
          <a:p>
            <a:pPr lvl="1">
              <a:lnSpc>
                <a:spcPct val="150000"/>
              </a:lnSpc>
            </a:pPr>
            <a:r>
              <a:rPr lang="en-US" altLang="ja-JP" sz="1200" dirty="0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for</a:t>
            </a:r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(</a:t>
            </a:r>
            <a:r>
              <a:rPr lang="en-US" altLang="ja-JP" sz="1200" dirty="0" err="1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int</a:t>
            </a:r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y = 0; y &lt; </a:t>
            </a:r>
            <a:r>
              <a:rPr lang="en-US" altLang="ja-JP" sz="1200" dirty="0" err="1">
                <a:solidFill>
                  <a:srgbClr val="0099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imageHeight</a:t>
            </a:r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; y++) {</a:t>
            </a:r>
          </a:p>
          <a:p>
            <a:pPr lvl="1">
              <a:lnSpc>
                <a:spcPct val="150000"/>
              </a:lnSpc>
            </a:pPr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	</a:t>
            </a:r>
            <a:r>
              <a:rPr lang="en-US" altLang="ja-JP" sz="1200" dirty="0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for</a:t>
            </a:r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(</a:t>
            </a:r>
            <a:r>
              <a:rPr lang="en-US" altLang="ja-JP" sz="1200" dirty="0" err="1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int</a:t>
            </a:r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x = 0; x &lt; </a:t>
            </a:r>
            <a:r>
              <a:rPr lang="en-US" altLang="ja-JP" sz="1200" dirty="0" err="1">
                <a:solidFill>
                  <a:srgbClr val="0099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imageWidth</a:t>
            </a:r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; x++) {</a:t>
            </a:r>
          </a:p>
          <a:p>
            <a:pPr lvl="1">
              <a:lnSpc>
                <a:spcPct val="150000"/>
              </a:lnSpc>
            </a:pPr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		gray = </a:t>
            </a:r>
            <a:r>
              <a:rPr lang="en-US" altLang="ja-JP" sz="1200" dirty="0" err="1">
                <a:solidFill>
                  <a:srgbClr val="0099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imageData</a:t>
            </a:r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[y * </a:t>
            </a:r>
            <a:r>
              <a:rPr lang="en-US" altLang="ja-JP" sz="1200" dirty="0" err="1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imageWidth</a:t>
            </a:r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+ x];</a:t>
            </a:r>
          </a:p>
          <a:p>
            <a:pPr lvl="1">
              <a:lnSpc>
                <a:spcPct val="150000"/>
              </a:lnSpc>
            </a:pPr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		</a:t>
            </a:r>
            <a:r>
              <a:rPr lang="en-US" altLang="ja-JP" sz="1200" dirty="0">
                <a:solidFill>
                  <a:srgbClr val="969696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// </a:t>
            </a:r>
            <a:r>
              <a:rPr lang="ja-JP" altLang="en-US" sz="1200" dirty="0">
                <a:solidFill>
                  <a:srgbClr val="969696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二値化処理</a:t>
            </a:r>
            <a:endParaRPr lang="en-US" altLang="ja-JP" sz="1200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lvl="1">
              <a:lnSpc>
                <a:spcPct val="150000"/>
              </a:lnSpc>
            </a:pPr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		</a:t>
            </a:r>
            <a:r>
              <a:rPr lang="en-US" altLang="ja-JP" sz="1200" dirty="0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if</a:t>
            </a:r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(gray &lt; thresh)	gray = 0;</a:t>
            </a:r>
          </a:p>
          <a:p>
            <a:pPr lvl="1">
              <a:lnSpc>
                <a:spcPct val="150000"/>
              </a:lnSpc>
            </a:pPr>
            <a:r>
              <a:rPr lang="en-US" altLang="ja-JP" sz="1200" dirty="0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		else</a:t>
            </a:r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			gray = 255;</a:t>
            </a:r>
          </a:p>
          <a:p>
            <a:pPr lvl="1">
              <a:lnSpc>
                <a:spcPct val="150000"/>
              </a:lnSpc>
            </a:pPr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		</a:t>
            </a:r>
            <a:r>
              <a:rPr lang="en-US" altLang="ja-JP" sz="1200" dirty="0" err="1">
                <a:solidFill>
                  <a:srgbClr val="0099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bufImageShow</a:t>
            </a:r>
            <a:r>
              <a:rPr lang="en-US" altLang="ja-JP" sz="1200" dirty="0" err="1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.setRGB</a:t>
            </a:r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(x, y, </a:t>
            </a:r>
            <a:r>
              <a:rPr lang="en-US" altLang="ja-JP" sz="1200" dirty="0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new</a:t>
            </a:r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Color(gray, gray, gray).</a:t>
            </a:r>
            <a:r>
              <a:rPr lang="en-US" altLang="ja-JP" sz="1200" dirty="0" err="1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getRGB</a:t>
            </a:r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());</a:t>
            </a:r>
          </a:p>
          <a:p>
            <a:pPr lvl="1">
              <a:lnSpc>
                <a:spcPct val="150000"/>
              </a:lnSpc>
            </a:pPr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	}</a:t>
            </a:r>
          </a:p>
          <a:p>
            <a:pPr lvl="1">
              <a:lnSpc>
                <a:spcPct val="150000"/>
              </a:lnSpc>
            </a:pPr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}</a:t>
            </a:r>
          </a:p>
          <a:p>
            <a:pPr>
              <a:lnSpc>
                <a:spcPct val="150000"/>
              </a:lnSpc>
            </a:pPr>
            <a:r>
              <a:rPr lang="en-US" altLang="ja-JP" sz="1200" dirty="0">
                <a:solidFill>
                  <a:srgbClr val="0099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	</a:t>
            </a:r>
            <a:r>
              <a:rPr lang="en-US" altLang="ja-JP" sz="1200" dirty="0" err="1">
                <a:solidFill>
                  <a:srgbClr val="0099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lblDraw</a:t>
            </a:r>
            <a:r>
              <a:rPr lang="en-US" altLang="ja-JP" sz="1200" dirty="0" err="1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.setIcon</a:t>
            </a:r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(</a:t>
            </a:r>
            <a:r>
              <a:rPr lang="en-US" altLang="ja-JP" sz="1200" dirty="0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new</a:t>
            </a:r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lang="en-US" altLang="ja-JP" sz="1200" dirty="0" err="1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ImageIcon</a:t>
            </a:r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(</a:t>
            </a:r>
            <a:r>
              <a:rPr lang="en-US" altLang="ja-JP" sz="1200" dirty="0" err="1">
                <a:solidFill>
                  <a:srgbClr val="0099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bufImageShow</a:t>
            </a:r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));</a:t>
            </a:r>
            <a:endParaRPr lang="ja-JP" altLang="en-US" sz="1200" dirty="0">
              <a:solidFill>
                <a:srgbClr val="969696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>
              <a:lnSpc>
                <a:spcPct val="150000"/>
              </a:lnSpc>
            </a:pPr>
            <a:r>
              <a:rPr lang="en-US" altLang="ja-JP" sz="12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}</a:t>
            </a: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551259" y="1369977"/>
            <a:ext cx="80414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3. </a:t>
            </a:r>
            <a:r>
              <a:rPr kumimoji="1" lang="en-US" altLang="ja-JP" sz="1600" b="1" dirty="0" err="1"/>
              <a:t>btnBinarizationActionPerformed</a:t>
            </a:r>
            <a:r>
              <a:rPr kumimoji="1" lang="en-US" altLang="ja-JP" sz="1600" dirty="0"/>
              <a:t> </a:t>
            </a:r>
            <a:r>
              <a:rPr kumimoji="1" lang="ja-JP" altLang="en-US" sz="1600" dirty="0"/>
              <a:t>を以下のように修正</a:t>
            </a:r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6C14D-EA41-4345-9FBD-80272997C6CD}" type="slidenum">
              <a:rPr kumimoji="1" lang="ja-JP" altLang="en-US" smtClean="0"/>
              <a:t>53</a:t>
            </a:fld>
            <a:endParaRPr kumimoji="1" lang="ja-JP" altLang="en-US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A3E2C01D-315D-422C-85B6-0F667DDD3B37}"/>
              </a:ext>
            </a:extLst>
          </p:cNvPr>
          <p:cNvSpPr/>
          <p:nvPr/>
        </p:nvSpPr>
        <p:spPr>
          <a:xfrm>
            <a:off x="2007854" y="3755405"/>
            <a:ext cx="3130884" cy="255406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  <a:effectLst>
            <a:glow rad="38100">
              <a:srgbClr val="FF0000">
                <a:alpha val="1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角丸四角形 23">
            <a:extLst>
              <a:ext uri="{FF2B5EF4-FFF2-40B4-BE49-F238E27FC236}">
                <a16:creationId xmlns:a16="http://schemas.microsoft.com/office/drawing/2014/main" id="{F222ED84-C65E-4819-AFB9-79FAE61C4E74}"/>
              </a:ext>
            </a:extLst>
          </p:cNvPr>
          <p:cNvSpPr/>
          <p:nvPr/>
        </p:nvSpPr>
        <p:spPr>
          <a:xfrm>
            <a:off x="5479165" y="3805027"/>
            <a:ext cx="2760218" cy="454827"/>
          </a:xfrm>
          <a:prstGeom prst="roundRect">
            <a:avLst/>
          </a:prstGeom>
          <a:gradFill flip="none" rotWithShape="1">
            <a:gsLst>
              <a:gs pos="0">
                <a:srgbClr val="BC0000"/>
              </a:gs>
              <a:gs pos="50000">
                <a:srgbClr val="E60000"/>
              </a:gs>
              <a:gs pos="100000">
                <a:srgbClr val="FF1919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perspectiveFront" fov="0">
              <a:rot lat="0" lon="0" rev="0"/>
            </a:camera>
            <a:lightRig rig="soft" dir="t">
              <a:rot lat="0" lon="0" rev="0"/>
            </a:lightRig>
          </a:scene3d>
          <a:sp3d prstMaterial="powder">
            <a:bevelT w="38100" h="31750" prst="softRound"/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lIns="0" tIns="72000" rIns="0" bIns="0" rtlCol="0" anchor="ctr" anchorCtr="0">
            <a:noAutofit/>
          </a:bodyPr>
          <a:lstStyle/>
          <a:p>
            <a:pPr algn="ctr"/>
            <a:r>
              <a:rPr lang="ja-JP" altLang="en-US" sz="1600" b="1" dirty="0">
                <a:solidFill>
                  <a:prstClr val="white"/>
                </a:solidFill>
                <a:latin typeface="+mn-ea"/>
              </a:rPr>
              <a:t>配列から画像情報を取得</a:t>
            </a:r>
          </a:p>
        </p:txBody>
      </p: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8CE0A341-8A47-41C3-9FD6-CAD1B715E9BE}"/>
              </a:ext>
            </a:extLst>
          </p:cNvPr>
          <p:cNvCxnSpPr>
            <a:cxnSpLocks/>
            <a:stCxn id="13" idx="1"/>
            <a:endCxn id="12" idx="3"/>
          </p:cNvCxnSpPr>
          <p:nvPr/>
        </p:nvCxnSpPr>
        <p:spPr>
          <a:xfrm flipH="1" flipV="1">
            <a:off x="5138738" y="3883108"/>
            <a:ext cx="340427" cy="149333"/>
          </a:xfrm>
          <a:prstGeom prst="line">
            <a:avLst/>
          </a:prstGeom>
          <a:ln w="19050">
            <a:solidFill>
              <a:srgbClr val="FF0000"/>
            </a:solidFill>
          </a:ln>
          <a:effectLst>
            <a:glow rad="38100">
              <a:srgbClr val="FF0000">
                <a:alpha val="1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E713C183-207E-4DB2-A827-0320DD2C7263}"/>
              </a:ext>
            </a:extLst>
          </p:cNvPr>
          <p:cNvSpPr/>
          <p:nvPr/>
        </p:nvSpPr>
        <p:spPr>
          <a:xfrm>
            <a:off x="2531729" y="3202780"/>
            <a:ext cx="956802" cy="228209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  <a:effectLst>
            <a:glow rad="38100">
              <a:srgbClr val="FF0000">
                <a:alpha val="1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BDD66F0E-6CCA-48A0-9ED6-055ABAC44A97}"/>
              </a:ext>
            </a:extLst>
          </p:cNvPr>
          <p:cNvSpPr/>
          <p:nvPr/>
        </p:nvSpPr>
        <p:spPr>
          <a:xfrm>
            <a:off x="2976229" y="3479092"/>
            <a:ext cx="916321" cy="228209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  <a:effectLst>
            <a:glow rad="38100">
              <a:srgbClr val="FF0000">
                <a:alpha val="1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3072899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49EDC19-FF3A-4B51-9833-C88EF9533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宿題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E8585A6-0D8E-465E-AACD-A2966EB291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781175"/>
            <a:ext cx="7886700" cy="4391024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ja-JP" altLang="en-US" sz="2400" dirty="0"/>
              <a:t>　インターネットから「</a:t>
            </a:r>
            <a:r>
              <a:rPr lang="en-US" altLang="ja-JP" sz="2400" dirty="0"/>
              <a:t>CT</a:t>
            </a:r>
            <a:r>
              <a:rPr lang="ja-JP" altLang="en-US" sz="2400" dirty="0"/>
              <a:t>画像」を１枚ダウンロードして、ソフトウェアに読み込ませなさい。さらに、</a:t>
            </a:r>
            <a:br>
              <a:rPr lang="en-US" altLang="ja-JP" sz="2400" dirty="0"/>
            </a:br>
            <a:r>
              <a:rPr lang="ja-JP" altLang="en-US" sz="2400" dirty="0"/>
              <a:t>しきい値の調整によって</a:t>
            </a:r>
            <a:r>
              <a:rPr lang="ja-JP" altLang="en-US" sz="2400" b="1" dirty="0">
                <a:solidFill>
                  <a:srgbClr val="FF0000"/>
                </a:solidFill>
              </a:rPr>
              <a:t>骨領域のみの画像</a:t>
            </a:r>
            <a:r>
              <a:rPr lang="ja-JP" altLang="en-US" sz="2400" dirty="0"/>
              <a:t>にしなさい。</a:t>
            </a:r>
            <a:endParaRPr lang="en-US" altLang="ja-JP" sz="2400" dirty="0"/>
          </a:p>
          <a:p>
            <a:pPr marL="0" indent="0">
              <a:lnSpc>
                <a:spcPct val="100000"/>
              </a:lnSpc>
              <a:buNone/>
            </a:pPr>
            <a:endParaRPr lang="en-US" altLang="ja-JP" sz="2400" dirty="0"/>
          </a:p>
          <a:p>
            <a:pPr marL="0" indent="0">
              <a:lnSpc>
                <a:spcPct val="100000"/>
              </a:lnSpc>
              <a:buNone/>
            </a:pPr>
            <a:r>
              <a:rPr lang="en-US" altLang="ja-JP" sz="2400" b="1" dirty="0"/>
              <a:t>【</a:t>
            </a:r>
            <a:r>
              <a:rPr lang="ja-JP" altLang="en-US" sz="2400" b="1" dirty="0"/>
              <a:t>提出物</a:t>
            </a:r>
            <a:r>
              <a:rPr lang="en-US" altLang="ja-JP" sz="2400" b="1" dirty="0"/>
              <a:t>】</a:t>
            </a:r>
            <a:r>
              <a:rPr lang="ja-JP" altLang="en-US" sz="2400" dirty="0"/>
              <a:t>以下の２枚のスクリーンショット</a:t>
            </a:r>
            <a:endParaRPr lang="en-US" altLang="ja-JP" sz="2400" dirty="0"/>
          </a:p>
          <a:p>
            <a:pPr marL="361950" indent="-95250">
              <a:lnSpc>
                <a:spcPct val="100000"/>
              </a:lnSpc>
            </a:pPr>
            <a:r>
              <a:rPr lang="ja-JP" altLang="en-US" sz="2400" dirty="0"/>
              <a:t> </a:t>
            </a:r>
            <a:r>
              <a:rPr lang="en-US" altLang="ja-JP" sz="2400" dirty="0"/>
              <a:t>CT</a:t>
            </a:r>
            <a:r>
              <a:rPr lang="ja-JP" altLang="en-US" sz="2400" dirty="0"/>
              <a:t>画像を読み込ませた状態の画面</a:t>
            </a:r>
            <a:endParaRPr lang="en-US" altLang="ja-JP" sz="2400" dirty="0"/>
          </a:p>
          <a:p>
            <a:pPr marL="361950" indent="-95250">
              <a:lnSpc>
                <a:spcPct val="100000"/>
              </a:lnSpc>
            </a:pPr>
            <a:r>
              <a:rPr lang="en-US" altLang="ja-JP" sz="2400" dirty="0"/>
              <a:t> CT</a:t>
            </a:r>
            <a:r>
              <a:rPr lang="ja-JP" altLang="en-US" sz="2400" dirty="0"/>
              <a:t>画像を骨領域のみに処理した状態の画面</a:t>
            </a:r>
            <a:endParaRPr lang="ja-JP" altLang="en-US" sz="1400" dirty="0"/>
          </a:p>
          <a:p>
            <a:pPr marL="0" indent="0" algn="ctr">
              <a:buNone/>
            </a:pPr>
            <a:r>
              <a:rPr lang="ja-JP" altLang="en-US" sz="2000" dirty="0"/>
              <a:t>（提出物例：</a:t>
            </a:r>
            <a:r>
              <a:rPr lang="en-US" altLang="ja-JP" sz="2000" dirty="0"/>
              <a:t>oroginal.png, bone.png</a:t>
            </a:r>
            <a:r>
              <a:rPr lang="ja-JP" altLang="en-US" sz="2000" dirty="0"/>
              <a:t>）</a:t>
            </a:r>
            <a:endParaRPr kumimoji="1" lang="ja-JP" altLang="en-US" sz="2000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9F45731-FCF3-49DB-83DE-F594260BCC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6C14D-EA41-4345-9FBD-80272997C6CD}" type="slidenum">
              <a:rPr kumimoji="1" lang="ja-JP" altLang="en-US" smtClean="0"/>
              <a:t>54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4814104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/>
          <p:cNvSpPr>
            <a:spLocks noGrp="1"/>
          </p:cNvSpPr>
          <p:nvPr>
            <p:ph type="ctrTitle"/>
          </p:nvPr>
        </p:nvSpPr>
        <p:spPr>
          <a:xfrm>
            <a:off x="293298" y="2119087"/>
            <a:ext cx="8557404" cy="2960914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ja-JP" altLang="en-US" b="1" dirty="0"/>
              <a:t>お疲れ様でした</a:t>
            </a:r>
            <a:br>
              <a:rPr lang="en-US" altLang="ja-JP" b="1" dirty="0"/>
            </a:br>
            <a:r>
              <a:rPr lang="ja-JP" altLang="en-US" b="1" dirty="0"/>
              <a:t>つづく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8159756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DAF2C4A-BA5D-4326-9F15-A639DE3162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ja-JP" altLang="en-US" dirty="0"/>
              <a:t>制御文の有効範囲について</a:t>
            </a: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BF2A6372-FC9A-41E0-AB76-0AA533E678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6C14D-EA41-4345-9FBD-80272997C6CD}" type="slidenum">
              <a:rPr kumimoji="1" lang="ja-JP" altLang="en-US" smtClean="0"/>
              <a:t>6</a:t>
            </a:fld>
            <a:endParaRPr kumimoji="1" lang="ja-JP" altLang="en-US"/>
          </a:p>
        </p:txBody>
      </p:sp>
      <p:sp>
        <p:nvSpPr>
          <p:cNvPr id="59" name="角丸四角形 5">
            <a:extLst>
              <a:ext uri="{FF2B5EF4-FFF2-40B4-BE49-F238E27FC236}">
                <a16:creationId xmlns:a16="http://schemas.microsoft.com/office/drawing/2014/main" id="{12982219-F1D1-43AD-9BD6-4E96FD6C982D}"/>
              </a:ext>
            </a:extLst>
          </p:cNvPr>
          <p:cNvSpPr/>
          <p:nvPr/>
        </p:nvSpPr>
        <p:spPr>
          <a:xfrm>
            <a:off x="802437" y="1965964"/>
            <a:ext cx="7539126" cy="2056123"/>
          </a:xfrm>
          <a:prstGeom prst="roundRect">
            <a:avLst>
              <a:gd name="adj" fmla="val 5840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36000" rtlCol="0" anchor="ctr"/>
          <a:lstStyle/>
          <a:p>
            <a:pPr defTabSz="252000">
              <a:lnSpc>
                <a:spcPct val="150000"/>
              </a:lnSpc>
              <a:tabLst>
                <a:tab pos="0" algn="l"/>
              </a:tabLst>
            </a:pPr>
            <a:r>
              <a:rPr lang="en-US" altLang="ja-JP" sz="1600" dirty="0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for</a:t>
            </a:r>
            <a:r>
              <a:rPr lang="en-US" altLang="ja-JP" sz="16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(</a:t>
            </a:r>
            <a:r>
              <a:rPr lang="en-US" altLang="ja-JP" sz="1600" dirty="0" err="1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int</a:t>
            </a:r>
            <a:r>
              <a:rPr lang="en-US" altLang="ja-JP" sz="16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y = 0; y &lt;</a:t>
            </a:r>
            <a:r>
              <a:rPr lang="en-US" altLang="ja-JP" sz="1600" dirty="0">
                <a:solidFill>
                  <a:srgbClr val="0099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lang="en-US" altLang="ja-JP" sz="16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100; y++) {</a:t>
            </a:r>
          </a:p>
          <a:p>
            <a:pPr defTabSz="252000">
              <a:lnSpc>
                <a:spcPct val="150000"/>
              </a:lnSpc>
              <a:tabLst>
                <a:tab pos="0" algn="l"/>
              </a:tabLst>
            </a:pPr>
            <a:r>
              <a:rPr lang="en-US" altLang="ja-JP" sz="16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		</a:t>
            </a:r>
            <a:r>
              <a:rPr lang="en-US" altLang="ja-JP" sz="1600" dirty="0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for</a:t>
            </a:r>
            <a:r>
              <a:rPr lang="en-US" altLang="ja-JP" sz="16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(</a:t>
            </a:r>
            <a:r>
              <a:rPr lang="en-US" altLang="ja-JP" sz="1600" dirty="0" err="1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int</a:t>
            </a:r>
            <a:r>
              <a:rPr lang="en-US" altLang="ja-JP" sz="16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x = 0; x &lt;</a:t>
            </a:r>
            <a:r>
              <a:rPr lang="en-US" altLang="ja-JP" sz="1600" dirty="0">
                <a:solidFill>
                  <a:srgbClr val="0099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lang="en-US" altLang="ja-JP" sz="16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100; x++) {</a:t>
            </a:r>
          </a:p>
          <a:p>
            <a:pPr defTabSz="252000">
              <a:lnSpc>
                <a:spcPct val="150000"/>
              </a:lnSpc>
              <a:tabLst>
                <a:tab pos="0" algn="l"/>
              </a:tabLst>
            </a:pPr>
            <a:r>
              <a:rPr lang="en-US" altLang="ja-JP" sz="16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			</a:t>
            </a:r>
            <a:r>
              <a:rPr lang="en-US" altLang="ja-JP" sz="1600" dirty="0" err="1">
                <a:solidFill>
                  <a:srgbClr val="0099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image</a:t>
            </a:r>
            <a:r>
              <a:rPr lang="en-US" altLang="ja-JP" sz="1600" dirty="0" err="1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.setRGB</a:t>
            </a:r>
            <a:r>
              <a:rPr lang="en-US" altLang="ja-JP" sz="16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(x, y, </a:t>
            </a:r>
            <a:r>
              <a:rPr lang="en-US" altLang="ja-JP" sz="1600" dirty="0" err="1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Color.</a:t>
            </a:r>
            <a:r>
              <a:rPr lang="en-US" altLang="ja-JP" sz="1600" dirty="0" err="1">
                <a:solidFill>
                  <a:srgbClr val="0099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white</a:t>
            </a:r>
            <a:r>
              <a:rPr lang="en-US" altLang="ja-JP" sz="1600" dirty="0" err="1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.getRGB</a:t>
            </a:r>
            <a:r>
              <a:rPr lang="en-US" altLang="ja-JP" sz="16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());</a:t>
            </a:r>
          </a:p>
          <a:p>
            <a:pPr defTabSz="252000">
              <a:lnSpc>
                <a:spcPct val="150000"/>
              </a:lnSpc>
              <a:tabLst>
                <a:tab pos="0" algn="l"/>
              </a:tabLst>
            </a:pPr>
            <a:r>
              <a:rPr lang="en-US" altLang="ja-JP" sz="16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		}</a:t>
            </a:r>
          </a:p>
          <a:p>
            <a:pPr defTabSz="252000">
              <a:lnSpc>
                <a:spcPct val="150000"/>
              </a:lnSpc>
              <a:tabLst>
                <a:tab pos="0" algn="l"/>
              </a:tabLst>
            </a:pPr>
            <a:r>
              <a:rPr lang="en-US" altLang="ja-JP" sz="16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	}</a:t>
            </a:r>
          </a:p>
        </p:txBody>
      </p:sp>
      <p:sp>
        <p:nvSpPr>
          <p:cNvPr id="10" name="コンテンツ プレースホルダー 2">
            <a:extLst>
              <a:ext uri="{FF2B5EF4-FFF2-40B4-BE49-F238E27FC236}">
                <a16:creationId xmlns:a16="http://schemas.microsoft.com/office/drawing/2014/main" id="{4E7DC36C-B78D-49E6-A02E-C34886C9AE28}"/>
              </a:ext>
            </a:extLst>
          </p:cNvPr>
          <p:cNvSpPr txBox="1">
            <a:spLocks/>
          </p:cNvSpPr>
          <p:nvPr/>
        </p:nvSpPr>
        <p:spPr>
          <a:xfrm>
            <a:off x="628650" y="1365715"/>
            <a:ext cx="7886700" cy="78271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l"/>
              <a:defRPr kumimoji="1"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l"/>
              <a:defRPr kumimoji="1"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l"/>
              <a:defRPr kumimoji="1"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l"/>
              <a:defRPr kumimoji="1"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l"/>
              <a:defRPr kumimoji="1"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/>
              <a:t> if</a:t>
            </a:r>
            <a:r>
              <a:rPr lang="ja-JP" altLang="en-US" dirty="0"/>
              <a:t> 文 や </a:t>
            </a:r>
            <a:r>
              <a:rPr lang="en-US" altLang="ja-JP" dirty="0"/>
              <a:t>for </a:t>
            </a:r>
            <a:r>
              <a:rPr lang="ja-JP" altLang="en-US" dirty="0"/>
              <a:t>文は、</a:t>
            </a:r>
            <a:r>
              <a:rPr lang="en-US" altLang="ja-JP" dirty="0"/>
              <a:t>{ } </a:t>
            </a:r>
            <a:r>
              <a:rPr lang="ja-JP" altLang="en-US" dirty="0"/>
              <a:t>で囲った範囲が有効</a:t>
            </a:r>
          </a:p>
        </p:txBody>
      </p:sp>
      <p:sp>
        <p:nvSpPr>
          <p:cNvPr id="11" name="コンテンツ プレースホルダー 2">
            <a:extLst>
              <a:ext uri="{FF2B5EF4-FFF2-40B4-BE49-F238E27FC236}">
                <a16:creationId xmlns:a16="http://schemas.microsoft.com/office/drawing/2014/main" id="{E5335C63-6F91-4386-A77E-A6DE74FCD121}"/>
              </a:ext>
            </a:extLst>
          </p:cNvPr>
          <p:cNvSpPr txBox="1">
            <a:spLocks/>
          </p:cNvSpPr>
          <p:nvPr/>
        </p:nvSpPr>
        <p:spPr>
          <a:xfrm>
            <a:off x="628650" y="4405294"/>
            <a:ext cx="7886700" cy="78271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l"/>
              <a:defRPr kumimoji="1"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l"/>
              <a:defRPr kumimoji="1"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l"/>
              <a:defRPr kumimoji="1"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l"/>
              <a:defRPr kumimoji="1"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l"/>
              <a:defRPr kumimoji="1"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/>
              <a:t> </a:t>
            </a:r>
            <a:r>
              <a:rPr lang="ja-JP" altLang="en-US" dirty="0"/>
              <a:t>括弧内のコードが１行の場合、</a:t>
            </a:r>
            <a:r>
              <a:rPr lang="en-US" altLang="ja-JP" dirty="0"/>
              <a:t>{ } </a:t>
            </a:r>
            <a:r>
              <a:rPr lang="ja-JP" altLang="en-US" dirty="0"/>
              <a:t>を省略可</a:t>
            </a:r>
          </a:p>
        </p:txBody>
      </p:sp>
      <p:sp>
        <p:nvSpPr>
          <p:cNvPr id="12" name="角丸四角形 5">
            <a:extLst>
              <a:ext uri="{FF2B5EF4-FFF2-40B4-BE49-F238E27FC236}">
                <a16:creationId xmlns:a16="http://schemas.microsoft.com/office/drawing/2014/main" id="{AAC18A28-48DE-42F6-81F7-1D4666B27A45}"/>
              </a:ext>
            </a:extLst>
          </p:cNvPr>
          <p:cNvSpPr/>
          <p:nvPr/>
        </p:nvSpPr>
        <p:spPr>
          <a:xfrm>
            <a:off x="802437" y="4977508"/>
            <a:ext cx="7539126" cy="1310477"/>
          </a:xfrm>
          <a:prstGeom prst="roundRect">
            <a:avLst>
              <a:gd name="adj" fmla="val 5840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36000" rtlCol="0" anchor="ctr"/>
          <a:lstStyle/>
          <a:p>
            <a:pPr defTabSz="252000">
              <a:lnSpc>
                <a:spcPct val="150000"/>
              </a:lnSpc>
              <a:tabLst>
                <a:tab pos="0" algn="l"/>
              </a:tabLst>
            </a:pPr>
            <a:r>
              <a:rPr lang="en-US" altLang="ja-JP" sz="1600" dirty="0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for</a:t>
            </a:r>
            <a:r>
              <a:rPr lang="en-US" altLang="ja-JP" sz="16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(</a:t>
            </a:r>
            <a:r>
              <a:rPr lang="en-US" altLang="ja-JP" sz="1600" dirty="0" err="1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int</a:t>
            </a:r>
            <a:r>
              <a:rPr lang="en-US" altLang="ja-JP" sz="16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y = 0; y &lt;</a:t>
            </a:r>
            <a:r>
              <a:rPr lang="en-US" altLang="ja-JP" sz="1600" dirty="0">
                <a:solidFill>
                  <a:srgbClr val="0099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lang="en-US" altLang="ja-JP" sz="16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100; y++) </a:t>
            </a:r>
          </a:p>
          <a:p>
            <a:pPr defTabSz="252000">
              <a:lnSpc>
                <a:spcPct val="150000"/>
              </a:lnSpc>
              <a:tabLst>
                <a:tab pos="0" algn="l"/>
              </a:tabLst>
            </a:pPr>
            <a:r>
              <a:rPr lang="en-US" altLang="ja-JP" sz="16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		</a:t>
            </a:r>
            <a:r>
              <a:rPr lang="en-US" altLang="ja-JP" sz="1600" dirty="0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for</a:t>
            </a:r>
            <a:r>
              <a:rPr lang="en-US" altLang="ja-JP" sz="16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(</a:t>
            </a:r>
            <a:r>
              <a:rPr lang="en-US" altLang="ja-JP" sz="1600" dirty="0" err="1">
                <a:solidFill>
                  <a:srgbClr val="0000FF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int</a:t>
            </a:r>
            <a:r>
              <a:rPr lang="en-US" altLang="ja-JP" sz="16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x = 0; x &lt;</a:t>
            </a:r>
            <a:r>
              <a:rPr lang="en-US" altLang="ja-JP" sz="1600" dirty="0">
                <a:solidFill>
                  <a:srgbClr val="0099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lang="en-US" altLang="ja-JP" sz="16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100; x++) </a:t>
            </a:r>
          </a:p>
          <a:p>
            <a:pPr defTabSz="252000">
              <a:lnSpc>
                <a:spcPct val="150000"/>
              </a:lnSpc>
              <a:tabLst>
                <a:tab pos="0" algn="l"/>
              </a:tabLst>
            </a:pPr>
            <a:r>
              <a:rPr lang="en-US" altLang="ja-JP" sz="16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			</a:t>
            </a:r>
            <a:r>
              <a:rPr lang="en-US" altLang="ja-JP" sz="1600" dirty="0" err="1">
                <a:solidFill>
                  <a:srgbClr val="0099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image</a:t>
            </a:r>
            <a:r>
              <a:rPr lang="en-US" altLang="ja-JP" sz="1600" dirty="0" err="1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.setRGB</a:t>
            </a:r>
            <a:r>
              <a:rPr lang="en-US" altLang="ja-JP" sz="16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(x, y, </a:t>
            </a:r>
            <a:r>
              <a:rPr lang="en-US" altLang="ja-JP" sz="1600" dirty="0" err="1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Color.</a:t>
            </a:r>
            <a:r>
              <a:rPr lang="en-US" altLang="ja-JP" sz="1600" dirty="0" err="1">
                <a:solidFill>
                  <a:srgbClr val="0099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white</a:t>
            </a:r>
            <a:r>
              <a:rPr lang="en-US" altLang="ja-JP" sz="1600" dirty="0" err="1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.getRGB</a:t>
            </a:r>
            <a:r>
              <a:rPr lang="en-US" altLang="ja-JP" sz="16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());</a:t>
            </a:r>
          </a:p>
        </p:txBody>
      </p:sp>
    </p:spTree>
    <p:extLst>
      <p:ext uri="{BB962C8B-B14F-4D97-AF65-F5344CB8AC3E}">
        <p14:creationId xmlns:p14="http://schemas.microsoft.com/office/powerpoint/2010/main" val="22807294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3"/>
          <p:cNvSpPr txBox="1">
            <a:spLocks/>
          </p:cNvSpPr>
          <p:nvPr/>
        </p:nvSpPr>
        <p:spPr>
          <a:xfrm>
            <a:off x="420914" y="2828925"/>
            <a:ext cx="8302172" cy="181927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6000" kern="1200">
                <a:solidFill>
                  <a:schemeClr val="accent1"/>
                </a:solidFill>
                <a:latin typeface="+mj-ea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ja-JP" altLang="en-US" sz="4800" b="1" dirty="0"/>
              <a:t>補足説明②</a:t>
            </a:r>
            <a:endParaRPr lang="en-US" altLang="ja-JP" sz="4800" b="1" dirty="0"/>
          </a:p>
          <a:p>
            <a:pPr>
              <a:lnSpc>
                <a:spcPct val="150000"/>
              </a:lnSpc>
            </a:pPr>
            <a:r>
              <a:rPr lang="ja-JP" altLang="en-US" sz="4800" dirty="0"/>
              <a:t>クラスのインスタンス化</a:t>
            </a:r>
          </a:p>
        </p:txBody>
      </p:sp>
    </p:spTree>
    <p:extLst>
      <p:ext uri="{BB962C8B-B14F-4D97-AF65-F5344CB8AC3E}">
        <p14:creationId xmlns:p14="http://schemas.microsoft.com/office/powerpoint/2010/main" val="41049520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コンテンツ プレースホルダー 7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149" b="99174" l="0" r="98444">
                        <a14:foregroundMark x1="66732" y1="13554" x2="66732" y2="13554"/>
                        <a14:foregroundMark x1="65370" y1="15041" x2="65370" y2="15041"/>
                        <a14:foregroundMark x1="2529" y1="70744" x2="2529" y2="70744"/>
                        <a14:foregroundMark x1="18288" y1="79669" x2="18288" y2="79669"/>
                        <a14:foregroundMark x1="28599" y1="75868" x2="28599" y2="75868"/>
                        <a14:foregroundMark x1="32296" y1="75868" x2="32296" y2="75868"/>
                        <a14:foregroundMark x1="21984" y1="77851" x2="21984" y2="77851"/>
                        <a14:foregroundMark x1="23541" y1="77025" x2="23541" y2="77025"/>
                        <a14:foregroundMark x1="20039" y1="79008" x2="20039" y2="79008"/>
                        <a14:foregroundMark x1="14981" y1="80661" x2="14981" y2="80661"/>
                        <a14:foregroundMark x1="16732" y1="80165" x2="16732" y2="80165"/>
                        <a14:foregroundMark x1="7782" y1="79835" x2="7782" y2="79835"/>
                        <a14:foregroundMark x1="4475" y1="77355" x2="4475" y2="77355"/>
                        <a14:foregroundMark x1="3307" y1="74545" x2="3307" y2="74545"/>
                        <a14:foregroundMark x1="3696" y1="76033" x2="3696" y2="76033"/>
                        <a14:foregroundMark x1="2918" y1="67603" x2="2918" y2="67603"/>
                        <a14:foregroundMark x1="3696" y1="64959" x2="3696" y2="64959"/>
                        <a14:foregroundMark x1="5253" y1="63140" x2="5253" y2="63140"/>
                        <a14:foregroundMark x1="6031" y1="61983" x2="6031" y2="61983"/>
                      </a14:backgroundRemoval>
                    </a14:imgEffect>
                  </a14:imgLayer>
                </a14:imgProps>
              </a:ext>
            </a:extLst>
          </a:blip>
          <a:srcRect r="1070" b="3948"/>
          <a:stretch/>
        </p:blipFill>
        <p:spPr>
          <a:xfrm>
            <a:off x="7295604" y="4803252"/>
            <a:ext cx="1636395" cy="1870081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クラスのインスタンス化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604239"/>
            <a:ext cx="7886700" cy="4928366"/>
          </a:xfrm>
        </p:spPr>
        <p:txBody>
          <a:bodyPr>
            <a:normAutofit/>
          </a:bodyPr>
          <a:lstStyle/>
          <a:p>
            <a:pPr>
              <a:lnSpc>
                <a:spcPts val="2880"/>
              </a:lnSpc>
              <a:spcBef>
                <a:spcPts val="0"/>
              </a:spcBef>
            </a:pPr>
            <a:r>
              <a:rPr lang="ja-JP" altLang="en-US" sz="2400" dirty="0">
                <a:solidFill>
                  <a:srgbClr val="FF0000"/>
                </a:solidFill>
              </a:rPr>
              <a:t> クラス（抽象データ型）</a:t>
            </a:r>
            <a:endParaRPr lang="en-US" altLang="ja-JP" sz="2400" dirty="0">
              <a:solidFill>
                <a:srgbClr val="FF0000"/>
              </a:solidFill>
            </a:endParaRPr>
          </a:p>
          <a:p>
            <a:pPr lvl="1">
              <a:lnSpc>
                <a:spcPts val="2880"/>
              </a:lnSpc>
            </a:pPr>
            <a:r>
              <a:rPr lang="ja-JP" altLang="en-US" sz="2000" dirty="0"/>
              <a:t> 変数やメソッドのまとまり</a:t>
            </a:r>
            <a:endParaRPr lang="en-US" altLang="ja-JP" sz="2000" dirty="0"/>
          </a:p>
          <a:p>
            <a:pPr lvl="1">
              <a:lnSpc>
                <a:spcPts val="2880"/>
              </a:lnSpc>
            </a:pPr>
            <a:r>
              <a:rPr lang="ja-JP" altLang="en-US" sz="2000" dirty="0"/>
              <a:t> プログラムには必ず</a:t>
            </a:r>
            <a:r>
              <a:rPr lang="en-US" altLang="ja-JP" sz="2000" dirty="0"/>
              <a:t>main</a:t>
            </a:r>
            <a:r>
              <a:rPr lang="ja-JP" altLang="en-US" sz="2000" dirty="0"/>
              <a:t>クラスが一つ存在する</a:t>
            </a:r>
            <a:endParaRPr lang="en-US" altLang="ja-JP" sz="2000" dirty="0"/>
          </a:p>
          <a:p>
            <a:pPr lvl="1">
              <a:lnSpc>
                <a:spcPts val="2880"/>
              </a:lnSpc>
            </a:pPr>
            <a:r>
              <a:rPr lang="en-US" altLang="ja-JP" sz="2000" dirty="0"/>
              <a:t> </a:t>
            </a:r>
            <a:r>
              <a:rPr lang="ja-JP" altLang="en-US" sz="2000" dirty="0"/>
              <a:t>クラスは通常、インスタンスを生成して利用する</a:t>
            </a:r>
            <a:endParaRPr lang="en-US" altLang="ja-JP" sz="2000" dirty="0"/>
          </a:p>
          <a:p>
            <a:pPr marL="457200" lvl="1" indent="0">
              <a:lnSpc>
                <a:spcPts val="2880"/>
              </a:lnSpc>
              <a:buNone/>
            </a:pPr>
            <a:r>
              <a:rPr lang="ja-JP" altLang="en-US" sz="2000" dirty="0"/>
              <a:t>　 </a:t>
            </a:r>
            <a:r>
              <a:rPr lang="en-US" altLang="ja-JP" sz="2000" dirty="0"/>
              <a:t>※ </a:t>
            </a:r>
            <a:r>
              <a:rPr lang="ja-JP" altLang="en-US" sz="2000" dirty="0"/>
              <a:t>静的 </a:t>
            </a:r>
            <a:r>
              <a:rPr lang="en-US" altLang="ja-JP" sz="2000" dirty="0"/>
              <a:t>(static, final) </a:t>
            </a:r>
            <a:r>
              <a:rPr lang="ja-JP" altLang="en-US" sz="2000" dirty="0"/>
              <a:t>クラスに関してはその限りではない</a:t>
            </a:r>
            <a:endParaRPr lang="en-US" altLang="ja-JP" sz="2000" dirty="0"/>
          </a:p>
          <a:p>
            <a:pPr lvl="1">
              <a:lnSpc>
                <a:spcPts val="2880"/>
              </a:lnSpc>
            </a:pPr>
            <a:endParaRPr lang="en-US" altLang="ja-JP" sz="2000" dirty="0"/>
          </a:p>
          <a:p>
            <a:pPr>
              <a:lnSpc>
                <a:spcPts val="2880"/>
              </a:lnSpc>
              <a:spcBef>
                <a:spcPts val="0"/>
              </a:spcBef>
            </a:pPr>
            <a:r>
              <a:rPr lang="ja-JP" altLang="en-US" sz="2400" dirty="0">
                <a:solidFill>
                  <a:srgbClr val="FF0000"/>
                </a:solidFill>
              </a:rPr>
              <a:t> インスタンス（実体）</a:t>
            </a:r>
            <a:endParaRPr lang="en-US" altLang="ja-JP" sz="2400" dirty="0">
              <a:solidFill>
                <a:srgbClr val="FF0000"/>
              </a:solidFill>
            </a:endParaRPr>
          </a:p>
          <a:p>
            <a:pPr lvl="1">
              <a:lnSpc>
                <a:spcPts val="2880"/>
              </a:lnSpc>
            </a:pPr>
            <a:r>
              <a:rPr lang="ja-JP" altLang="en-US" sz="2000" dirty="0"/>
              <a:t> 抽象的なクラスに実際の値（実体）を持たせたもの</a:t>
            </a:r>
            <a:endParaRPr lang="en-US" altLang="ja-JP" sz="2000" dirty="0"/>
          </a:p>
          <a:p>
            <a:pPr lvl="1">
              <a:lnSpc>
                <a:spcPts val="2880"/>
              </a:lnSpc>
            </a:pPr>
            <a:r>
              <a:rPr lang="en-US" altLang="ja-JP" sz="2000" dirty="0"/>
              <a:t> </a:t>
            </a:r>
            <a:r>
              <a:rPr lang="ja-JP" altLang="en-US" sz="2000" dirty="0"/>
              <a:t>インスタンスを生成するには </a:t>
            </a:r>
            <a:r>
              <a:rPr lang="en-US" altLang="ja-JP" sz="2000" b="1" dirty="0"/>
              <a:t>new</a:t>
            </a:r>
            <a:r>
              <a:rPr lang="en-US" altLang="ja-JP" sz="2000" dirty="0"/>
              <a:t> </a:t>
            </a:r>
            <a:r>
              <a:rPr lang="ja-JP" altLang="en-US" sz="2000" dirty="0"/>
              <a:t>演算子を用いる</a:t>
            </a:r>
            <a:r>
              <a:rPr lang="en-US" altLang="ja-JP" sz="2000" dirty="0"/>
              <a:t> </a:t>
            </a:r>
          </a:p>
        </p:txBody>
      </p:sp>
      <p:sp>
        <p:nvSpPr>
          <p:cNvPr id="4" name="二等辺三角形 28"/>
          <p:cNvSpPr/>
          <p:nvPr/>
        </p:nvSpPr>
        <p:spPr>
          <a:xfrm rot="5400000">
            <a:off x="7262788" y="6223523"/>
            <a:ext cx="266420" cy="292893"/>
          </a:xfrm>
          <a:custGeom>
            <a:avLst/>
            <a:gdLst>
              <a:gd name="connsiteX0" fmla="*/ 0 w 256894"/>
              <a:gd name="connsiteY0" fmla="*/ 557212 h 557212"/>
              <a:gd name="connsiteX1" fmla="*/ 128447 w 256894"/>
              <a:gd name="connsiteY1" fmla="*/ 0 h 557212"/>
              <a:gd name="connsiteX2" fmla="*/ 256894 w 256894"/>
              <a:gd name="connsiteY2" fmla="*/ 557212 h 557212"/>
              <a:gd name="connsiteX3" fmla="*/ 0 w 256894"/>
              <a:gd name="connsiteY3" fmla="*/ 557212 h 557212"/>
              <a:gd name="connsiteX0" fmla="*/ 106503 w 363397"/>
              <a:gd name="connsiteY0" fmla="*/ 506412 h 506412"/>
              <a:gd name="connsiteX1" fmla="*/ 0 w 363397"/>
              <a:gd name="connsiteY1" fmla="*/ 0 h 506412"/>
              <a:gd name="connsiteX2" fmla="*/ 363397 w 363397"/>
              <a:gd name="connsiteY2" fmla="*/ 506412 h 506412"/>
              <a:gd name="connsiteX3" fmla="*/ 106503 w 363397"/>
              <a:gd name="connsiteY3" fmla="*/ 506412 h 506412"/>
              <a:gd name="connsiteX0" fmla="*/ 142513 w 399407"/>
              <a:gd name="connsiteY0" fmla="*/ 442912 h 442912"/>
              <a:gd name="connsiteX1" fmla="*/ 1 w 399407"/>
              <a:gd name="connsiteY1" fmla="*/ 0 h 442912"/>
              <a:gd name="connsiteX2" fmla="*/ 399407 w 399407"/>
              <a:gd name="connsiteY2" fmla="*/ 442912 h 442912"/>
              <a:gd name="connsiteX3" fmla="*/ 142513 w 399407"/>
              <a:gd name="connsiteY3" fmla="*/ 442912 h 442912"/>
              <a:gd name="connsiteX0" fmla="*/ 179991 w 436885"/>
              <a:gd name="connsiteY0" fmla="*/ 376237 h 376237"/>
              <a:gd name="connsiteX1" fmla="*/ 0 w 436885"/>
              <a:gd name="connsiteY1" fmla="*/ 0 h 376237"/>
              <a:gd name="connsiteX2" fmla="*/ 436885 w 436885"/>
              <a:gd name="connsiteY2" fmla="*/ 376237 h 376237"/>
              <a:gd name="connsiteX3" fmla="*/ 179991 w 436885"/>
              <a:gd name="connsiteY3" fmla="*/ 376237 h 376237"/>
              <a:gd name="connsiteX0" fmla="*/ 92542 w 349436"/>
              <a:gd name="connsiteY0" fmla="*/ 292893 h 292893"/>
              <a:gd name="connsiteX1" fmla="*/ 1 w 349436"/>
              <a:gd name="connsiteY1" fmla="*/ 0 h 292893"/>
              <a:gd name="connsiteX2" fmla="*/ 349436 w 349436"/>
              <a:gd name="connsiteY2" fmla="*/ 292893 h 292893"/>
              <a:gd name="connsiteX3" fmla="*/ 92542 w 349436"/>
              <a:gd name="connsiteY3" fmla="*/ 292893 h 292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9436" h="292893">
                <a:moveTo>
                  <a:pt x="92542" y="292893"/>
                </a:moveTo>
                <a:lnTo>
                  <a:pt x="1" y="0"/>
                </a:lnTo>
                <a:lnTo>
                  <a:pt x="349436" y="292893"/>
                </a:lnTo>
                <a:lnTo>
                  <a:pt x="92542" y="292893"/>
                </a:lnTo>
                <a:close/>
              </a:path>
            </a:pathLst>
          </a:custGeom>
          <a:solidFill>
            <a:schemeClr val="bg1"/>
          </a:solidFill>
          <a:ln w="22225" cap="sq">
            <a:solidFill>
              <a:schemeClr val="tx1">
                <a:lumMod val="60000"/>
                <a:lumOff val="4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AutoShape 3"/>
          <p:cNvSpPr>
            <a:spLocks noChangeArrowheads="1"/>
          </p:cNvSpPr>
          <p:nvPr/>
        </p:nvSpPr>
        <p:spPr bwMode="gray">
          <a:xfrm>
            <a:off x="933450" y="5969168"/>
            <a:ext cx="6330832" cy="621848"/>
          </a:xfrm>
          <a:prstGeom prst="roundRect">
            <a:avLst/>
          </a:prstGeom>
          <a:solidFill>
            <a:schemeClr val="bg1"/>
          </a:solidFill>
          <a:ln w="22225">
            <a:solidFill>
              <a:schemeClr val="tx1">
                <a:lumMod val="60000"/>
                <a:lumOff val="40000"/>
              </a:schemeClr>
            </a:solidFill>
            <a:round/>
            <a:headEnd/>
            <a:tailEnd/>
          </a:ln>
          <a:effectLst/>
        </p:spPr>
        <p:txBody>
          <a:bodyPr wrap="none" tIns="108000" anchor="ctr"/>
          <a:lstStyle/>
          <a:p>
            <a:pPr algn="ctr"/>
            <a:r>
              <a:rPr lang="ja-JP" altLang="en-US" sz="2000" dirty="0">
                <a:latin typeface="+mn-ea"/>
              </a:rPr>
              <a:t>例えば、</a:t>
            </a:r>
            <a:r>
              <a:rPr lang="en-US" altLang="ja-JP" sz="2000" dirty="0">
                <a:latin typeface="+mn-ea"/>
              </a:rPr>
              <a:t>Color </a:t>
            </a:r>
            <a:r>
              <a:rPr lang="en-US" altLang="ja-JP" sz="2000" dirty="0">
                <a:solidFill>
                  <a:srgbClr val="009900"/>
                </a:solidFill>
                <a:latin typeface="+mn-ea"/>
              </a:rPr>
              <a:t>green</a:t>
            </a:r>
            <a:r>
              <a:rPr lang="en-US" altLang="ja-JP" sz="2000" dirty="0">
                <a:latin typeface="+mn-ea"/>
              </a:rPr>
              <a:t> = </a:t>
            </a:r>
            <a:r>
              <a:rPr lang="en-US" altLang="ja-JP" sz="2000" dirty="0">
                <a:solidFill>
                  <a:srgbClr val="0000FF"/>
                </a:solidFill>
                <a:latin typeface="+mn-ea"/>
              </a:rPr>
              <a:t>new</a:t>
            </a:r>
            <a:r>
              <a:rPr lang="en-US" altLang="ja-JP" sz="2000" dirty="0">
                <a:latin typeface="+mn-ea"/>
              </a:rPr>
              <a:t> Color(0, 255, 0);</a:t>
            </a:r>
            <a:endParaRPr lang="ja-JP" altLang="en-US" sz="2000" dirty="0">
              <a:latin typeface="+mn-ea"/>
            </a:endParaRPr>
          </a:p>
        </p:txBody>
      </p:sp>
      <p:grpSp>
        <p:nvGrpSpPr>
          <p:cNvPr id="6" name="グループ化 5"/>
          <p:cNvGrpSpPr/>
          <p:nvPr/>
        </p:nvGrpSpPr>
        <p:grpSpPr>
          <a:xfrm>
            <a:off x="7160043" y="6327540"/>
            <a:ext cx="152604" cy="143187"/>
            <a:chOff x="7160043" y="6310606"/>
            <a:chExt cx="152604" cy="143187"/>
          </a:xfrm>
        </p:grpSpPr>
        <p:sp>
          <p:nvSpPr>
            <p:cNvPr id="7" name="正方形/長方形 6"/>
            <p:cNvSpPr/>
            <p:nvPr/>
          </p:nvSpPr>
          <p:spPr>
            <a:xfrm rot="4682659">
              <a:off x="7194170" y="6276479"/>
              <a:ext cx="84349" cy="1526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正方形/長方形 7"/>
            <p:cNvSpPr/>
            <p:nvPr/>
          </p:nvSpPr>
          <p:spPr>
            <a:xfrm rot="2849046">
              <a:off x="7221499" y="6367738"/>
              <a:ext cx="71429" cy="1006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0" name="スライド番号プレースホルダー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6C14D-EA41-4345-9FBD-80272997C6CD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81502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/>
          <p:cNvSpPr>
            <a:spLocks noGrp="1"/>
          </p:cNvSpPr>
          <p:nvPr>
            <p:ph type="title"/>
          </p:nvPr>
        </p:nvSpPr>
        <p:spPr>
          <a:xfrm>
            <a:off x="420914" y="3037640"/>
            <a:ext cx="8302172" cy="1000960"/>
          </a:xfrm>
        </p:spPr>
        <p:txBody>
          <a:bodyPr>
            <a:noAutofit/>
          </a:bodyPr>
          <a:lstStyle/>
          <a:p>
            <a:r>
              <a:rPr kumimoji="1" lang="ja-JP" altLang="en-US" sz="4800" b="1" dirty="0"/>
              <a:t>二値化処理</a:t>
            </a:r>
          </a:p>
        </p:txBody>
      </p:sp>
    </p:spTree>
    <p:extLst>
      <p:ext uri="{BB962C8B-B14F-4D97-AF65-F5344CB8AC3E}">
        <p14:creationId xmlns:p14="http://schemas.microsoft.com/office/powerpoint/2010/main" val="11626436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ユーザー定義 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14840"/>
      </a:accent1>
      <a:accent2>
        <a:srgbClr val="375623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ユーザー定義 1">
      <a:majorFont>
        <a:latin typeface="メイリオ"/>
        <a:ea typeface="メイリオ"/>
        <a:cs typeface=""/>
      </a:majorFont>
      <a:minorFont>
        <a:latin typeface="メイリオ"/>
        <a:ea typeface="メイリオ"/>
        <a:cs typeface="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8599</TotalTime>
  <Words>4197</Words>
  <Application>Microsoft Office PowerPoint</Application>
  <PresentationFormat>画面に合わせる (4:3)</PresentationFormat>
  <Paragraphs>622</Paragraphs>
  <Slides>55</Slides>
  <Notes>2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55</vt:i4>
      </vt:variant>
    </vt:vector>
  </HeadingPairs>
  <TitlesOfParts>
    <vt:vector size="61" baseType="lpstr">
      <vt:lpstr>メイリオ</vt:lpstr>
      <vt:lpstr>Wingdings</vt:lpstr>
      <vt:lpstr>Arial</vt:lpstr>
      <vt:lpstr>游ゴシック</vt:lpstr>
      <vt:lpstr>Ricty Diminished</vt:lpstr>
      <vt:lpstr>Office テーマ</vt:lpstr>
      <vt:lpstr>画像情報処理特論 第3回  二値化処理、画像の配列化</vt:lpstr>
      <vt:lpstr>授業計画</vt:lpstr>
      <vt:lpstr>画像ファイル差し替えのお願い</vt:lpstr>
      <vt:lpstr>注意事項</vt:lpstr>
      <vt:lpstr>PowerPoint プレゼンテーション</vt:lpstr>
      <vt:lpstr>制御文の有効範囲について</vt:lpstr>
      <vt:lpstr>PowerPoint プレゼンテーション</vt:lpstr>
      <vt:lpstr>クラスのインスタンス化</vt:lpstr>
      <vt:lpstr>二値化処理</vt:lpstr>
      <vt:lpstr>二値化 (Binarization)</vt:lpstr>
      <vt:lpstr>PowerPoint プレゼンテーション</vt:lpstr>
      <vt:lpstr>グレースケール化</vt:lpstr>
      <vt:lpstr>グレースケール化</vt:lpstr>
      <vt:lpstr>グレースケール化</vt:lpstr>
      <vt:lpstr>読み込みと同時にグレースケール</vt:lpstr>
      <vt:lpstr>グレースケール化ボタンの削除</vt:lpstr>
      <vt:lpstr>グレースケール化</vt:lpstr>
      <vt:lpstr>PowerPoint プレゼンテーション</vt:lpstr>
      <vt:lpstr>二値化処理</vt:lpstr>
      <vt:lpstr>二値化処理</vt:lpstr>
      <vt:lpstr>二値化処理</vt:lpstr>
      <vt:lpstr>しきい値（Threshold）</vt:lpstr>
      <vt:lpstr>しきい値の変更</vt:lpstr>
      <vt:lpstr>しきい値変更UIの実装</vt:lpstr>
      <vt:lpstr>しきい値変更UIの実装</vt:lpstr>
      <vt:lpstr>しきい値変更UIの実装</vt:lpstr>
      <vt:lpstr>しきい値変更UIの実装</vt:lpstr>
      <vt:lpstr>しきい値変更UIの実装</vt:lpstr>
      <vt:lpstr>PowerPoint プレゼンテーション</vt:lpstr>
      <vt:lpstr>スピナの値変更を感知</vt:lpstr>
      <vt:lpstr>スピナの値変更を感知</vt:lpstr>
      <vt:lpstr>PowerPoint プレゼンテーション</vt:lpstr>
      <vt:lpstr>スライダとスピナの同期</vt:lpstr>
      <vt:lpstr>スライダとスピナの同期</vt:lpstr>
      <vt:lpstr>スライダとスピナの同期</vt:lpstr>
      <vt:lpstr>スライダとスピナの同期</vt:lpstr>
      <vt:lpstr>PowerPoint プレゼンテーション</vt:lpstr>
      <vt:lpstr>ラベルより大きい画像の読み込み</vt:lpstr>
      <vt:lpstr>ラベルより大きい画像の読み込み</vt:lpstr>
      <vt:lpstr>ラベルより大きい画像の読み込み</vt:lpstr>
      <vt:lpstr>PowerPoint プレゼンテーション</vt:lpstr>
      <vt:lpstr>変数</vt:lpstr>
      <vt:lpstr>配列</vt:lpstr>
      <vt:lpstr>配列の初期化</vt:lpstr>
      <vt:lpstr>画像の配列化</vt:lpstr>
      <vt:lpstr>画像の配列化</vt:lpstr>
      <vt:lpstr>画像の配列化</vt:lpstr>
      <vt:lpstr>画像の配列化</vt:lpstr>
      <vt:lpstr>画像の配列化</vt:lpstr>
      <vt:lpstr>注意事項</vt:lpstr>
      <vt:lpstr>画像の配列化</vt:lpstr>
      <vt:lpstr>画像の配列化</vt:lpstr>
      <vt:lpstr>画像の配列化</vt:lpstr>
      <vt:lpstr>宿題</vt:lpstr>
      <vt:lpstr>お疲れ様でした つづく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Toru</dc:creator>
  <cp:lastModifiedBy>Toru Kano</cp:lastModifiedBy>
  <cp:revision>247</cp:revision>
  <dcterms:created xsi:type="dcterms:W3CDTF">2016-02-02T12:07:11Z</dcterms:created>
  <dcterms:modified xsi:type="dcterms:W3CDTF">2023-12-09T05:29:58Z</dcterms:modified>
</cp:coreProperties>
</file>